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69" r:id="rId3"/>
  </p:sldMasterIdLst>
  <p:notesMasterIdLst>
    <p:notesMasterId r:id="rId2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75" r:id="rId17"/>
    <p:sldId id="276" r:id="rId18"/>
    <p:sldId id="269" r:id="rId19"/>
    <p:sldId id="270" r:id="rId20"/>
    <p:sldId id="278" r:id="rId21"/>
    <p:sldId id="277" r:id="rId22"/>
    <p:sldId id="271" r:id="rId23"/>
    <p:sldId id="272" r:id="rId24"/>
    <p:sldId id="273" r:id="rId25"/>
    <p:sldId id="274" r:id="rId26"/>
  </p:sldIdLst>
  <p:sldSz cx="12192000" cy="6858000"/>
  <p:notesSz cx="6858000" cy="9144000"/>
  <p:embeddedFontLst>
    <p:embeddedFont>
      <p:font typeface="Abril Fatface" panose="020B0604020202020204" charset="0"/>
      <p:regular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Gill Sans" panose="020B0604020202020204" charset="0"/>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2Y4XKzlz1QZ5GlLXg87mpvsfC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94660"/>
  </p:normalViewPr>
  <p:slideViewPr>
    <p:cSldViewPr snapToGrid="0">
      <p:cViewPr varScale="1">
        <p:scale>
          <a:sx n="61" d="100"/>
          <a:sy n="61" d="100"/>
        </p:scale>
        <p:origin x="78" y="1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3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3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3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3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3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3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3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3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3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3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4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0"/>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F7F7F7"/>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2" name="Google Shape;162;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8" name="Google Shape;168;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7"/>
        <p:cNvGrpSpPr/>
        <p:nvPr/>
      </p:nvGrpSpPr>
      <p:grpSpPr>
        <a:xfrm>
          <a:off x="0" y="0"/>
          <a:ext cx="0" cy="0"/>
          <a:chOff x="0" y="0"/>
          <a:chExt cx="0" cy="0"/>
        </a:xfrm>
      </p:grpSpPr>
      <p:sp>
        <p:nvSpPr>
          <p:cNvPr id="178" name="Google Shape;178;p42"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9" name="Google Shape;179;p42"/>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42"/>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1" name="Google Shape;18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Google Shape;185;p43"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3"/>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44"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3" name="Google Shape;193;p44"/>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4"/>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5" name="Google Shape;19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8"/>
        <p:cNvGrpSpPr/>
        <p:nvPr/>
      </p:nvGrpSpPr>
      <p:grpSpPr>
        <a:xfrm>
          <a:off x="0" y="0"/>
          <a:ext cx="0" cy="0"/>
          <a:chOff x="0" y="0"/>
          <a:chExt cx="0" cy="0"/>
        </a:xfrm>
      </p:grpSpPr>
      <p:sp>
        <p:nvSpPr>
          <p:cNvPr id="199" name="Google Shape;199;p4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0" name="Google Shape;20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5"/>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45"/>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6"/>
        <p:cNvGrpSpPr/>
        <p:nvPr/>
      </p:nvGrpSpPr>
      <p:grpSpPr>
        <a:xfrm>
          <a:off x="0" y="0"/>
          <a:ext cx="0" cy="0"/>
          <a:chOff x="0" y="0"/>
          <a:chExt cx="0" cy="0"/>
        </a:xfrm>
      </p:grpSpPr>
      <p:sp>
        <p:nvSpPr>
          <p:cNvPr id="207" name="Google Shape;207;p4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8" name="Google Shape;208;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6"/>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6"/>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6"/>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6"/>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47"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8" name="Google Shape;218;p47"/>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22"/>
        <p:cNvGrpSpPr/>
        <p:nvPr/>
      </p:nvGrpSpPr>
      <p:grpSpPr>
        <a:xfrm>
          <a:off x="0" y="0"/>
          <a:ext cx="0" cy="0"/>
          <a:chOff x="0" y="0"/>
          <a:chExt cx="0" cy="0"/>
        </a:xfrm>
      </p:grpSpPr>
      <p:sp>
        <p:nvSpPr>
          <p:cNvPr id="223" name="Google Shape;22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226"/>
        <p:cNvGrpSpPr/>
        <p:nvPr/>
      </p:nvGrpSpPr>
      <p:grpSpPr>
        <a:xfrm>
          <a:off x="0" y="0"/>
          <a:ext cx="0" cy="0"/>
          <a:chOff x="0" y="0"/>
          <a:chExt cx="0" cy="0"/>
        </a:xfrm>
      </p:grpSpPr>
      <p:sp>
        <p:nvSpPr>
          <p:cNvPr id="227" name="Google Shape;227;p49"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28" name="Google Shape;22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1"/>
        <p:cNvGrpSpPr/>
        <p:nvPr/>
      </p:nvGrpSpPr>
      <p:grpSpPr>
        <a:xfrm>
          <a:off x="0" y="0"/>
          <a:ext cx="0" cy="0"/>
          <a:chOff x="0" y="0"/>
          <a:chExt cx="0" cy="0"/>
        </a:xfrm>
      </p:grpSpPr>
      <p:sp>
        <p:nvSpPr>
          <p:cNvPr id="232" name="Google Shape;232;p50"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3" name="Google Shape;233;p50"/>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50"/>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5" name="Google Shape;235;p50"/>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9"/>
        <p:cNvGrpSpPr/>
        <p:nvPr/>
      </p:nvGrpSpPr>
      <p:grpSpPr>
        <a:xfrm>
          <a:off x="0" y="0"/>
          <a:ext cx="0" cy="0"/>
          <a:chOff x="0" y="0"/>
          <a:chExt cx="0" cy="0"/>
        </a:xfrm>
      </p:grpSpPr>
      <p:sp>
        <p:nvSpPr>
          <p:cNvPr id="240" name="Google Shape;240;p51"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1" name="Google Shape;241;p51"/>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51"/>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51"/>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4" name="Google Shape;2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7"/>
        <p:cNvGrpSpPr/>
        <p:nvPr/>
      </p:nvGrpSpPr>
      <p:grpSpPr>
        <a:xfrm>
          <a:off x="0" y="0"/>
          <a:ext cx="0" cy="0"/>
          <a:chOff x="0" y="0"/>
          <a:chExt cx="0" cy="0"/>
        </a:xfrm>
      </p:grpSpPr>
      <p:sp>
        <p:nvSpPr>
          <p:cNvPr id="248" name="Google Shape;2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3"/>
        <p:cNvGrpSpPr/>
        <p:nvPr/>
      </p:nvGrpSpPr>
      <p:grpSpPr>
        <a:xfrm>
          <a:off x="0" y="0"/>
          <a:ext cx="0" cy="0"/>
          <a:chOff x="0" y="0"/>
          <a:chExt cx="0" cy="0"/>
        </a:xfrm>
      </p:grpSpPr>
      <p:sp>
        <p:nvSpPr>
          <p:cNvPr id="254" name="Google Shape;2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3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3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2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2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2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49" name="Google Shape;149;p23"/>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50" name="Google Shape;150;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3"/>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52" name="Google Shape;152;p23"/>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Google Shape;155;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Google Shape;15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Google Shape;15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3" name="Google Shape;17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4" name="Google Shape;17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5" name="Google Shape;17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entury Gothic"/>
                <a:ea typeface="Century Gothic"/>
                <a:cs typeface="Century Gothic"/>
                <a:sym typeface="Century Gothic"/>
              </a:defRPr>
            </a:lvl1pPr>
            <a:lvl2pPr marL="0" marR="0" lvl="1" indent="0" algn="r" rtl="0">
              <a:spcBef>
                <a:spcPts val="0"/>
              </a:spcBef>
              <a:buNone/>
              <a:defRPr sz="1200">
                <a:solidFill>
                  <a:srgbClr val="888888"/>
                </a:solidFill>
                <a:latin typeface="Century Gothic"/>
                <a:ea typeface="Century Gothic"/>
                <a:cs typeface="Century Gothic"/>
                <a:sym typeface="Century Gothic"/>
              </a:defRPr>
            </a:lvl2pPr>
            <a:lvl3pPr marL="0" marR="0" lvl="2" indent="0" algn="r" rtl="0">
              <a:spcBef>
                <a:spcPts val="0"/>
              </a:spcBef>
              <a:buNone/>
              <a:defRPr sz="1200">
                <a:solidFill>
                  <a:srgbClr val="888888"/>
                </a:solidFill>
                <a:latin typeface="Century Gothic"/>
                <a:ea typeface="Century Gothic"/>
                <a:cs typeface="Century Gothic"/>
                <a:sym typeface="Century Gothic"/>
              </a:defRPr>
            </a:lvl3pPr>
            <a:lvl4pPr marL="0" marR="0" lvl="3" indent="0" algn="r" rtl="0">
              <a:spcBef>
                <a:spcPts val="0"/>
              </a:spcBef>
              <a:buNone/>
              <a:defRPr sz="1200">
                <a:solidFill>
                  <a:srgbClr val="888888"/>
                </a:solidFill>
                <a:latin typeface="Century Gothic"/>
                <a:ea typeface="Century Gothic"/>
                <a:cs typeface="Century Gothic"/>
                <a:sym typeface="Century Gothic"/>
              </a:defRPr>
            </a:lvl4pPr>
            <a:lvl5pPr marL="0" marR="0" lvl="4" indent="0" algn="r" rtl="0">
              <a:spcBef>
                <a:spcPts val="0"/>
              </a:spcBef>
              <a:buNone/>
              <a:defRPr sz="1200">
                <a:solidFill>
                  <a:srgbClr val="888888"/>
                </a:solidFill>
                <a:latin typeface="Century Gothic"/>
                <a:ea typeface="Century Gothic"/>
                <a:cs typeface="Century Gothic"/>
                <a:sym typeface="Century Gothic"/>
              </a:defRPr>
            </a:lvl5pPr>
            <a:lvl6pPr marL="0" marR="0" lvl="5" indent="0" algn="r" rtl="0">
              <a:spcBef>
                <a:spcPts val="0"/>
              </a:spcBef>
              <a:buNone/>
              <a:defRPr sz="1200">
                <a:solidFill>
                  <a:srgbClr val="888888"/>
                </a:solidFill>
                <a:latin typeface="Century Gothic"/>
                <a:ea typeface="Century Gothic"/>
                <a:cs typeface="Century Gothic"/>
                <a:sym typeface="Century Gothic"/>
              </a:defRPr>
            </a:lvl6pPr>
            <a:lvl7pPr marL="0" marR="0" lvl="6" indent="0" algn="r" rtl="0">
              <a:spcBef>
                <a:spcPts val="0"/>
              </a:spcBef>
              <a:buNone/>
              <a:defRPr sz="1200">
                <a:solidFill>
                  <a:srgbClr val="888888"/>
                </a:solidFill>
                <a:latin typeface="Century Gothic"/>
                <a:ea typeface="Century Gothic"/>
                <a:cs typeface="Century Gothic"/>
                <a:sym typeface="Century Gothic"/>
              </a:defRPr>
            </a:lvl7pPr>
            <a:lvl8pPr marL="0" marR="0" lvl="7" indent="0" algn="r" rtl="0">
              <a:spcBef>
                <a:spcPts val="0"/>
              </a:spcBef>
              <a:buNone/>
              <a:defRPr sz="1200">
                <a:solidFill>
                  <a:srgbClr val="888888"/>
                </a:solidFill>
                <a:latin typeface="Century Gothic"/>
                <a:ea typeface="Century Gothic"/>
                <a:cs typeface="Century Gothic"/>
                <a:sym typeface="Century Gothic"/>
              </a:defRPr>
            </a:lvl8pPr>
            <a:lvl9pPr marL="0" marR="0" lvl="8" indent="0" algn="r" rtl="0">
              <a:spcBef>
                <a:spcPts val="0"/>
              </a:spcBef>
              <a:buNone/>
              <a:defRPr sz="12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rogrammableweb.com/api/yatko-coronavirus-map-rest-api-v10https:/api.quarantine.country/api/v1/summary/lates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raw.githubusercontent.com/microsoft/Bing-COVID-19-Data/master/data/Bing-COVID19-Data.csv" TargetMode="External"/><Relationship Id="rId5" Type="http://schemas.openxmlformats.org/officeDocument/2006/relationships/hyperlink" Target="https://api.covid19api.com/countries" TargetMode="External"/><Relationship Id="rId4" Type="http://schemas.openxmlformats.org/officeDocument/2006/relationships/hyperlink" Target="https://api.covid19api.com/summa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sp>
        <p:nvSpPr>
          <p:cNvPr id="263" name="Google Shape;263;p1"/>
          <p:cNvSpPr txBox="1">
            <a:spLocks noGrp="1"/>
          </p:cNvSpPr>
          <p:nvPr>
            <p:ph type="ctrTitle"/>
          </p:nvPr>
        </p:nvSpPr>
        <p:spPr>
          <a:xfrm>
            <a:off x="643468" y="643468"/>
            <a:ext cx="4620584" cy="339351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Century Gothic"/>
              <a:buNone/>
            </a:pPr>
            <a:r>
              <a:rPr lang="en-US" sz="4400" b="1" i="0"/>
              <a:t>COMP47250: </a:t>
            </a:r>
            <a:r>
              <a:rPr lang="en-US" sz="4400" b="1" i="0">
                <a:latin typeface="Times New Roman"/>
                <a:ea typeface="Times New Roman"/>
                <a:cs typeface="Times New Roman"/>
                <a:sym typeface="Times New Roman"/>
              </a:rPr>
              <a:t>Team Software Project</a:t>
            </a:r>
            <a:endParaRPr/>
          </a:p>
        </p:txBody>
      </p:sp>
      <p:sp>
        <p:nvSpPr>
          <p:cNvPr id="264" name="Google Shape;264;p1"/>
          <p:cNvSpPr txBox="1">
            <a:spLocks noGrp="1"/>
          </p:cNvSpPr>
          <p:nvPr>
            <p:ph type="subTitle" idx="1"/>
          </p:nvPr>
        </p:nvSpPr>
        <p:spPr>
          <a:xfrm>
            <a:off x="643467" y="5155660"/>
            <a:ext cx="4620584" cy="8975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600"/>
              <a:buNone/>
            </a:pPr>
            <a:r>
              <a:rPr lang="en-US" sz="2000" dirty="0">
                <a:latin typeface="Times New Roman"/>
                <a:ea typeface="Times New Roman"/>
                <a:cs typeface="Times New Roman"/>
                <a:sym typeface="Times New Roman"/>
              </a:rPr>
              <a:t>PRESENTATION 4 </a:t>
            </a:r>
            <a:endParaRPr dirty="0"/>
          </a:p>
          <a:p>
            <a:pPr marL="0" lvl="0" indent="0" algn="l" rtl="0">
              <a:lnSpc>
                <a:spcPct val="90000"/>
              </a:lnSpc>
              <a:spcBef>
                <a:spcPts val="1000"/>
              </a:spcBef>
              <a:spcAft>
                <a:spcPts val="0"/>
              </a:spcAft>
              <a:buSzPts val="1600"/>
              <a:buNone/>
            </a:pPr>
            <a:r>
              <a:rPr lang="en-US" sz="2000" dirty="0">
                <a:latin typeface="Times New Roman"/>
                <a:ea typeface="Times New Roman"/>
                <a:cs typeface="Times New Roman"/>
                <a:sym typeface="Times New Roman"/>
              </a:rPr>
              <a:t>6th JULY, 2020</a:t>
            </a:r>
            <a:endParaRPr dirty="0"/>
          </a:p>
        </p:txBody>
      </p:sp>
      <p:pic>
        <p:nvPicPr>
          <p:cNvPr id="265" name="Google Shape;265;p1" descr="Users"/>
          <p:cNvPicPr preferRelativeResize="0"/>
          <p:nvPr/>
        </p:nvPicPr>
        <p:blipFill rotWithShape="1">
          <a:blip r:embed="rId3">
            <a:alphaModFix/>
          </a:blip>
          <a:srcRect/>
          <a:stretch/>
        </p:blipFill>
        <p:spPr>
          <a:xfrm>
            <a:off x="6606253" y="957860"/>
            <a:ext cx="4942280" cy="49422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Times New Roman"/>
              <a:buNone/>
            </a:pPr>
            <a:r>
              <a:rPr lang="en-US">
                <a:latin typeface="Times New Roman"/>
                <a:ea typeface="Times New Roman"/>
                <a:cs typeface="Times New Roman"/>
                <a:sym typeface="Times New Roman"/>
              </a:rPr>
              <a:t>Team Management </a:t>
            </a:r>
            <a:endParaRPr/>
          </a:p>
        </p:txBody>
      </p:sp>
      <p:sp>
        <p:nvSpPr>
          <p:cNvPr id="352" name="Google Shape;352;p10"/>
          <p:cNvSpPr txBox="1">
            <a:spLocks noGrp="1"/>
          </p:cNvSpPr>
          <p:nvPr>
            <p:ph type="body" idx="1"/>
          </p:nvPr>
        </p:nvSpPr>
        <p:spPr>
          <a:xfrm>
            <a:off x="169683" y="1404595"/>
            <a:ext cx="6551628" cy="511875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en-US">
                <a:latin typeface="Times New Roman"/>
                <a:ea typeface="Times New Roman"/>
                <a:cs typeface="Times New Roman"/>
                <a:sym typeface="Times New Roman"/>
              </a:rPr>
              <a:t>Team progress managed by Sumit and Aditya:</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Shared google drive folder which contains all the different folders for each team consisting of basically all of the data cumulated at one place for enhanced availability and accessibility, including the log of each MOM and documenting the progress of the team at each stage.</a:t>
            </a:r>
            <a:endParaRPr>
              <a:latin typeface="Times New Roman"/>
              <a:ea typeface="Times New Roman"/>
              <a:cs typeface="Times New Roman"/>
              <a:sym typeface="Times New Roman"/>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Conducting daily meetings via </a:t>
            </a:r>
            <a:r>
              <a:rPr lang="en-US" b="1">
                <a:latin typeface="Times New Roman"/>
                <a:ea typeface="Times New Roman"/>
                <a:cs typeface="Times New Roman"/>
                <a:sym typeface="Times New Roman"/>
              </a:rPr>
              <a:t>Google Meet </a:t>
            </a:r>
            <a:r>
              <a:rPr lang="en-US">
                <a:latin typeface="Times New Roman"/>
                <a:ea typeface="Times New Roman"/>
                <a:cs typeface="Times New Roman"/>
                <a:sym typeface="Times New Roman"/>
              </a:rPr>
              <a:t>and logging MOM of each meeting</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We’re using </a:t>
            </a:r>
            <a:r>
              <a:rPr lang="en-US" b="1">
                <a:latin typeface="Times New Roman"/>
                <a:ea typeface="Times New Roman"/>
                <a:cs typeface="Times New Roman"/>
                <a:sym typeface="Times New Roman"/>
              </a:rPr>
              <a:t>Jira to </a:t>
            </a:r>
            <a:r>
              <a:rPr lang="en-US">
                <a:latin typeface="Times New Roman"/>
                <a:ea typeface="Times New Roman"/>
                <a:cs typeface="Times New Roman"/>
                <a:sym typeface="Times New Roman"/>
              </a:rPr>
              <a:t>outline each team member’s work, define sprints, plan the work to be done and the corresponding deadlines for them.</a:t>
            </a:r>
            <a:endParaRPr/>
          </a:p>
          <a:p>
            <a:pPr marL="342900" lvl="0" indent="-342900" algn="just" rtl="0">
              <a:spcBef>
                <a:spcPts val="1000"/>
              </a:spcBef>
              <a:spcAft>
                <a:spcPts val="0"/>
              </a:spcAft>
              <a:buSzPts val="1600"/>
              <a:buFont typeface="Noto Sans Symbols"/>
              <a:buChar char="❑"/>
            </a:pPr>
            <a:r>
              <a:rPr lang="en-US">
                <a:latin typeface="Times New Roman"/>
                <a:ea typeface="Times New Roman"/>
                <a:cs typeface="Times New Roman"/>
                <a:sym typeface="Times New Roman"/>
              </a:rPr>
              <a:t>Just to give you a gist, you can see on the right; our Jira board with tasks allocated and our shared folder on Google Drive.</a:t>
            </a:r>
            <a:endParaRPr/>
          </a:p>
        </p:txBody>
      </p:sp>
      <p:pic>
        <p:nvPicPr>
          <p:cNvPr id="353" name="Google Shape;353;p10"/>
          <p:cNvPicPr preferRelativeResize="0"/>
          <p:nvPr/>
        </p:nvPicPr>
        <p:blipFill rotWithShape="1">
          <a:blip r:embed="rId4">
            <a:alphaModFix/>
          </a:blip>
          <a:srcRect l="19674" t="19969" r="32387" b="11192"/>
          <a:stretch/>
        </p:blipFill>
        <p:spPr>
          <a:xfrm>
            <a:off x="7093017" y="2060699"/>
            <a:ext cx="4600123" cy="2736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1"/>
          <p:cNvSpPr txBox="1">
            <a:spLocks noGrp="1"/>
          </p:cNvSpPr>
          <p:nvPr>
            <p:ph type="title"/>
          </p:nvPr>
        </p:nvSpPr>
        <p:spPr>
          <a:xfrm>
            <a:off x="358219" y="452719"/>
            <a:ext cx="9692615" cy="25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Progress So Far..</a:t>
            </a:r>
            <a:endParaRPr/>
          </a:p>
        </p:txBody>
      </p:sp>
      <p:sp>
        <p:nvSpPr>
          <p:cNvPr id="360" name="Google Shape;360;p11"/>
          <p:cNvSpPr txBox="1">
            <a:spLocks noGrp="1"/>
          </p:cNvSpPr>
          <p:nvPr>
            <p:ph type="body" idx="1"/>
          </p:nvPr>
        </p:nvSpPr>
        <p:spPr>
          <a:xfrm>
            <a:off x="358219" y="1046375"/>
            <a:ext cx="10369483" cy="52790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80"/>
              <a:buNone/>
            </a:pPr>
            <a:r>
              <a:rPr lang="en-US" sz="1850" b="1" u="sng" dirty="0">
                <a:latin typeface="Times New Roman"/>
                <a:ea typeface="Times New Roman"/>
                <a:cs typeface="Times New Roman"/>
                <a:sym typeface="Times New Roman"/>
              </a:rPr>
              <a:t>Front-End</a:t>
            </a:r>
            <a:endParaRPr sz="185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Clean the front-end of the web application design and structuring the layout of the pages accordingly.</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cs typeface="Times New Roman"/>
                <a:sym typeface="Times New Roman"/>
              </a:rPr>
              <a:t>Researching potential features for better UX</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cs typeface="Times New Roman"/>
                <a:sym typeface="Times New Roman"/>
              </a:rPr>
              <a:t>Test deployment of bot on a web page, solving issues in relation to Django and node </a:t>
            </a:r>
            <a:r>
              <a:rPr lang="en-US" sz="1850" dirty="0" err="1">
                <a:latin typeface="Times New Roman"/>
                <a:cs typeface="Times New Roman"/>
                <a:sym typeface="Times New Roman"/>
              </a:rPr>
              <a:t>js</a:t>
            </a:r>
            <a:r>
              <a:rPr lang="en-US" sz="1850" dirty="0">
                <a:latin typeface="Times New Roman"/>
                <a:cs typeface="Times New Roman"/>
                <a:sym typeface="Times New Roman"/>
              </a:rPr>
              <a:t>.</a:t>
            </a:r>
          </a:p>
          <a:p>
            <a:pPr marL="342900" lvl="0" indent="-342900" algn="l" rtl="0">
              <a:lnSpc>
                <a:spcPct val="90000"/>
              </a:lnSpc>
              <a:spcBef>
                <a:spcPts val="1000"/>
              </a:spcBef>
              <a:spcAft>
                <a:spcPts val="0"/>
              </a:spcAft>
              <a:buSzPts val="1480"/>
              <a:buFont typeface="Noto Sans Symbols"/>
              <a:buChar char="✔"/>
            </a:pPr>
            <a:endParaRPr dirty="0"/>
          </a:p>
          <a:p>
            <a:pPr marL="0" lvl="0" indent="0" algn="l" rtl="0">
              <a:lnSpc>
                <a:spcPct val="90000"/>
              </a:lnSpc>
              <a:spcBef>
                <a:spcPts val="1000"/>
              </a:spcBef>
              <a:spcAft>
                <a:spcPts val="0"/>
              </a:spcAft>
              <a:buSzPts val="1480"/>
              <a:buNone/>
            </a:pPr>
            <a:endParaRPr sz="1850"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480"/>
              <a:buNone/>
            </a:pPr>
            <a:r>
              <a:rPr lang="en-US" sz="1850" b="1" u="sng" dirty="0">
                <a:latin typeface="Times New Roman"/>
                <a:ea typeface="Times New Roman"/>
                <a:cs typeface="Times New Roman"/>
                <a:sym typeface="Times New Roman"/>
              </a:rPr>
              <a:t>Data</a:t>
            </a:r>
            <a:endParaRPr dirty="0"/>
          </a:p>
          <a:p>
            <a:pPr marL="342900" lvl="0" indent="-342900" algn="just" rtl="0">
              <a:lnSpc>
                <a:spcPct val="90000"/>
              </a:lnSpc>
              <a:spcBef>
                <a:spcPts val="1000"/>
              </a:spcBef>
              <a:spcAft>
                <a:spcPts val="0"/>
              </a:spcAft>
              <a:buSzPts val="1480"/>
              <a:buFont typeface="Noto Sans Symbols"/>
              <a:buChar char="✔"/>
            </a:pPr>
            <a:r>
              <a:rPr lang="en-GB" sz="2000" dirty="0">
                <a:latin typeface="Times New Roman"/>
                <a:cs typeface="Times New Roman"/>
                <a:sym typeface="Times New Roman"/>
              </a:rPr>
              <a:t>Integration of the summary data from </a:t>
            </a:r>
            <a:r>
              <a:rPr lang="en-GB" dirty="0">
                <a:latin typeface="Times New Roman"/>
                <a:cs typeface="Times New Roman"/>
                <a:sym typeface="Times New Roman"/>
              </a:rPr>
              <a:t>the two main </a:t>
            </a:r>
            <a:r>
              <a:rPr lang="en-GB" sz="2000" dirty="0">
                <a:latin typeface="Times New Roman"/>
                <a:cs typeface="Times New Roman"/>
                <a:sym typeface="Times New Roman"/>
              </a:rPr>
              <a:t>APIs and the final merged Dataset set for </a:t>
            </a:r>
            <a:r>
              <a:rPr lang="en-GB" dirty="0">
                <a:latin typeface="Times New Roman" panose="02020603050405020304" pitchFamily="18" charset="0"/>
                <a:cs typeface="Times New Roman" panose="02020603050405020304" pitchFamily="18" charset="0"/>
                <a:sym typeface="Times New Roman"/>
              </a:rPr>
              <a:t>each country which will be later used in the visualization.</a:t>
            </a:r>
          </a:p>
          <a:p>
            <a:pPr marL="342900" indent="-342900" algn="just">
              <a:lnSpc>
                <a:spcPct val="90000"/>
              </a:lnSpc>
              <a:buSzPts val="1480"/>
              <a:buFont typeface="Noto Sans Symbols"/>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Working on Tableau with further visualizations for the newly curated data pertaining to Ireland. Some of the visualizations done so far are displayed in the following slides.</a:t>
            </a:r>
            <a:endParaRPr lang="en-GB"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SzPts val="1480"/>
              <a:buNone/>
            </a:pPr>
            <a:r>
              <a:rPr lang="en-US" sz="1850" dirty="0">
                <a:latin typeface="Times New Roman"/>
                <a:ea typeface="Times New Roman"/>
                <a:cs typeface="Times New Roman"/>
                <a:sym typeface="Times New Roman"/>
              </a:rPr>
              <a:t>	</a:t>
            </a:r>
            <a:endParaRPr lang="en-GB" dirty="0"/>
          </a:p>
          <a:p>
            <a:pPr marL="0" lvl="0" indent="0" algn="l" rtl="0">
              <a:lnSpc>
                <a:spcPct val="90000"/>
              </a:lnSpc>
              <a:spcBef>
                <a:spcPts val="1000"/>
              </a:spcBef>
              <a:spcAft>
                <a:spcPts val="0"/>
              </a:spcAft>
              <a:buSzPts val="1480"/>
              <a:buNone/>
            </a:pPr>
            <a:r>
              <a:rPr lang="en-GB" sz="1850" b="1" u="sng" dirty="0">
                <a:latin typeface="Times New Roman"/>
                <a:ea typeface="Times New Roman"/>
                <a:cs typeface="Times New Roman"/>
                <a:sym typeface="Times New Roman"/>
              </a:rPr>
              <a:t>Test Evaluation Scripts</a:t>
            </a:r>
            <a:endParaRPr lang="en-GB" dirty="0"/>
          </a:p>
          <a:p>
            <a:pPr marL="342900" lvl="0" indent="-342900" algn="l" rtl="0">
              <a:lnSpc>
                <a:spcPct val="90000"/>
              </a:lnSpc>
              <a:spcBef>
                <a:spcPts val="1000"/>
              </a:spcBef>
              <a:spcAft>
                <a:spcPts val="0"/>
              </a:spcAft>
              <a:buSzPts val="1480"/>
              <a:buFont typeface="Noto Sans Symbols"/>
              <a:buChar char="✔"/>
            </a:pPr>
            <a:r>
              <a:rPr lang="en-GB" sz="1850" dirty="0">
                <a:latin typeface="Times New Roman"/>
                <a:ea typeface="Times New Roman"/>
                <a:cs typeface="Times New Roman"/>
                <a:sym typeface="Times New Roman"/>
              </a:rPr>
              <a:t>Creation of a User Test Case script template and a peer review template.</a:t>
            </a:r>
            <a:endParaRPr lang="en-GB" dirty="0"/>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body" idx="1"/>
          </p:nvPr>
        </p:nvSpPr>
        <p:spPr>
          <a:xfrm>
            <a:off x="245098" y="443060"/>
            <a:ext cx="10354076" cy="58692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Cloud Architecture</a:t>
            </a:r>
            <a:endParaRPr dirty="0"/>
          </a:p>
          <a:p>
            <a:pPr marL="342900" indent="-342900">
              <a:buSzPts val="1600"/>
              <a:buFont typeface="Noto Sans Symbols"/>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Created a MySQL server hosted on Azure to connect using the MySQL Workbench</a:t>
            </a:r>
            <a:endParaRPr lang="en-IE"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SzPts val="1600"/>
              <a:buFont typeface="Noto Sans Symbols"/>
              <a:buChar char="✔"/>
            </a:pPr>
            <a:r>
              <a:rPr lang="en-IN" dirty="0">
                <a:latin typeface="Times New Roman" panose="02020603050405020304" pitchFamily="18" charset="0"/>
                <a:ea typeface="Calibri" panose="020F0502020204030204" pitchFamily="34" charset="0"/>
                <a:cs typeface="Times New Roman" panose="02020603050405020304" pitchFamily="18" charset="0"/>
              </a:rPr>
              <a:t>I</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nstance of MySQL server was created to connect with the instance of Amazon Lex used to build the chatbot</a:t>
            </a:r>
            <a:endParaRPr lang="en-IE"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SzPts val="1600"/>
              <a:buFont typeface="Noto Sans Symbols"/>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 table </a:t>
            </a:r>
            <a:r>
              <a:rPr lang="en-IN" sz="2000" b="1" dirty="0" err="1">
                <a:effectLst/>
                <a:latin typeface="Times New Roman" panose="02020603050405020304" pitchFamily="18" charset="0"/>
                <a:ea typeface="Calibri" panose="020F0502020204030204" pitchFamily="34" charset="0"/>
                <a:cs typeface="Times New Roman" panose="02020603050405020304" pitchFamily="18" charset="0"/>
              </a:rPr>
              <a:t>ActiveCases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was created on the server with the appropriate schema and the required data</a:t>
            </a:r>
            <a:endParaRPr lang="en-IE"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SzPts val="1600"/>
              <a:buFont typeface="Noto Sans Symbols"/>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intents of Lex were successfully tested to fetch data present in</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err="1">
                <a:effectLst/>
                <a:latin typeface="Times New Roman" panose="02020603050405020304" pitchFamily="18" charset="0"/>
                <a:ea typeface="Calibri" panose="020F0502020204030204" pitchFamily="34" charset="0"/>
                <a:cs typeface="Times New Roman" panose="02020603050405020304" pitchFamily="18" charset="0"/>
              </a:rPr>
              <a:t>ActiveCases</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E"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l" rtl="0">
              <a:spcBef>
                <a:spcPts val="1000"/>
              </a:spcBef>
              <a:spcAft>
                <a:spcPts val="0"/>
              </a:spcAft>
              <a:buSzPts val="1600"/>
              <a:buFont typeface="Noto Sans Symbols"/>
              <a:buChar char="✔"/>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GB" b="1" u="sng" dirty="0">
                <a:latin typeface="Times New Roman"/>
                <a:ea typeface="Times New Roman"/>
                <a:cs typeface="Times New Roman"/>
                <a:sym typeface="Times New Roman"/>
              </a:rPr>
              <a:t>Lex development</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Reorganise the structure to narrow the scope of the queries that is aimed to be fulfilled.</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Prepare for development of a user intent for deployment from start to finish.</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Intent of get country data for Active, confirmed and deceased cases successfully implemented.</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Development  of image generation with current intent.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pic>
        <p:nvPicPr>
          <p:cNvPr id="370" name="Google Shape;370;p13" descr="A screenshot of a social media post&#10;&#10;Description automatically generated"/>
          <p:cNvPicPr preferRelativeResize="0">
            <a:picLocks noGrp="1"/>
          </p:cNvPicPr>
          <p:nvPr>
            <p:ph type="body" idx="1"/>
          </p:nvPr>
        </p:nvPicPr>
        <p:blipFill rotWithShape="1">
          <a:blip r:embed="rId4">
            <a:alphaModFix/>
          </a:blip>
          <a:srcRect/>
          <a:stretch/>
        </p:blipFill>
        <p:spPr>
          <a:xfrm>
            <a:off x="3591666" y="320421"/>
            <a:ext cx="5906298" cy="6217157"/>
          </a:xfrm>
          <a:prstGeom prst="rect">
            <a:avLst/>
          </a:prstGeom>
          <a:noFill/>
          <a:ln>
            <a:noFill/>
          </a:ln>
        </p:spPr>
      </p:pic>
      <p:sp>
        <p:nvSpPr>
          <p:cNvPr id="371" name="Google Shape;371;p13"/>
          <p:cNvSpPr txBox="1"/>
          <p:nvPr/>
        </p:nvSpPr>
        <p:spPr>
          <a:xfrm>
            <a:off x="580104" y="2595716"/>
            <a:ext cx="27726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Just a gist of what our </a:t>
            </a:r>
            <a:endParaRPr/>
          </a:p>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web-page would look like!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C537A71-648C-492B-8813-F1D1196CAAD0}"/>
              </a:ext>
            </a:extLst>
          </p:cNvPr>
          <p:cNvPicPr>
            <a:picLocks noChangeAspect="1"/>
          </p:cNvPicPr>
          <p:nvPr/>
        </p:nvPicPr>
        <p:blipFill>
          <a:blip r:embed="rId2"/>
          <a:stretch>
            <a:fillRect/>
          </a:stretch>
        </p:blipFill>
        <p:spPr>
          <a:xfrm>
            <a:off x="252919" y="291180"/>
            <a:ext cx="3284707" cy="613866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1D8D697-DC72-4CDF-BAAC-91B03DC994EF}"/>
              </a:ext>
            </a:extLst>
          </p:cNvPr>
          <p:cNvPicPr>
            <a:picLocks noChangeAspect="1"/>
          </p:cNvPicPr>
          <p:nvPr/>
        </p:nvPicPr>
        <p:blipFill>
          <a:blip r:embed="rId3"/>
          <a:stretch>
            <a:fillRect/>
          </a:stretch>
        </p:blipFill>
        <p:spPr>
          <a:xfrm>
            <a:off x="3861883" y="291180"/>
            <a:ext cx="3602668" cy="6138668"/>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27977CAB-D99C-41BF-AE81-0375ACDAB5CB}"/>
              </a:ext>
            </a:extLst>
          </p:cNvPr>
          <p:cNvPicPr>
            <a:picLocks noChangeAspect="1"/>
          </p:cNvPicPr>
          <p:nvPr/>
        </p:nvPicPr>
        <p:blipFill>
          <a:blip r:embed="rId4"/>
          <a:stretch>
            <a:fillRect/>
          </a:stretch>
        </p:blipFill>
        <p:spPr>
          <a:xfrm>
            <a:off x="7928042" y="291180"/>
            <a:ext cx="3767847" cy="6138668"/>
          </a:xfrm>
          <a:prstGeom prst="rect">
            <a:avLst/>
          </a:prstGeom>
        </p:spPr>
      </p:pic>
    </p:spTree>
    <p:extLst>
      <p:ext uri="{BB962C8B-B14F-4D97-AF65-F5344CB8AC3E}">
        <p14:creationId xmlns:p14="http://schemas.microsoft.com/office/powerpoint/2010/main" val="233245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EC40049-70B6-4623-98AA-DE614E7463DC}"/>
              </a:ext>
            </a:extLst>
          </p:cNvPr>
          <p:cNvPicPr>
            <a:picLocks noChangeAspect="1"/>
          </p:cNvPicPr>
          <p:nvPr/>
        </p:nvPicPr>
        <p:blipFill>
          <a:blip r:embed="rId2"/>
          <a:stretch>
            <a:fillRect/>
          </a:stretch>
        </p:blipFill>
        <p:spPr>
          <a:xfrm>
            <a:off x="7888591" y="961477"/>
            <a:ext cx="3962402" cy="528692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77D426D-C777-4A07-AF4B-EF40D529A4B2}"/>
              </a:ext>
            </a:extLst>
          </p:cNvPr>
          <p:cNvPicPr>
            <a:picLocks noChangeAspect="1"/>
          </p:cNvPicPr>
          <p:nvPr/>
        </p:nvPicPr>
        <p:blipFill>
          <a:blip r:embed="rId3"/>
          <a:stretch>
            <a:fillRect/>
          </a:stretch>
        </p:blipFill>
        <p:spPr>
          <a:xfrm>
            <a:off x="3783654" y="961477"/>
            <a:ext cx="3755147" cy="528692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E7BB6195-5BF6-4036-BECF-B59E1387C8DA}"/>
              </a:ext>
            </a:extLst>
          </p:cNvPr>
          <p:cNvPicPr>
            <a:picLocks noChangeAspect="1"/>
          </p:cNvPicPr>
          <p:nvPr/>
        </p:nvPicPr>
        <p:blipFill>
          <a:blip r:embed="rId4"/>
          <a:stretch>
            <a:fillRect/>
          </a:stretch>
        </p:blipFill>
        <p:spPr>
          <a:xfrm>
            <a:off x="214007" y="961478"/>
            <a:ext cx="3219857" cy="5286921"/>
          </a:xfrm>
          <a:prstGeom prst="rect">
            <a:avLst/>
          </a:prstGeom>
        </p:spPr>
      </p:pic>
    </p:spTree>
    <p:extLst>
      <p:ext uri="{BB962C8B-B14F-4D97-AF65-F5344CB8AC3E}">
        <p14:creationId xmlns:p14="http://schemas.microsoft.com/office/powerpoint/2010/main" val="389441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pic>
        <p:nvPicPr>
          <p:cNvPr id="376" name="Google Shape;376;p14"/>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77" name="Google Shape;377;p14"/>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78" name="Google Shape;378;p1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14"/>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80" name="Google Shape;380;p14"/>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81" name="Google Shape;381;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0" y="-5"/>
            <a:ext cx="12191696" cy="4730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3" name="Google Shape;383;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719939" y="2835162"/>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86" name="Google Shape;386;p14"/>
          <p:cNvSpPr/>
          <p:nvPr/>
        </p:nvSpPr>
        <p:spPr>
          <a:xfrm>
            <a:off x="-1" y="3136999"/>
            <a:ext cx="12191696" cy="3721001"/>
          </a:xfrm>
          <a:custGeom>
            <a:avLst/>
            <a:gdLst/>
            <a:ahLst/>
            <a:cxnLst/>
            <a:rect l="l" t="t" r="r" b="b"/>
            <a:pathLst>
              <a:path w="12191696" h="3721001" extrusionOk="0">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7" name="Google Shape;387;p14"/>
          <p:cNvSpPr txBox="1">
            <a:spLocks noGrp="1"/>
          </p:cNvSpPr>
          <p:nvPr>
            <p:ph type="title"/>
          </p:nvPr>
        </p:nvSpPr>
        <p:spPr>
          <a:xfrm>
            <a:off x="763588" y="3971480"/>
            <a:ext cx="9756928" cy="1750892"/>
          </a:xfrm>
          <a:prstGeom prst="rect">
            <a:avLst/>
          </a:prstGeom>
          <a:noFill/>
          <a:ln>
            <a:noFill/>
          </a:ln>
        </p:spPr>
        <p:txBody>
          <a:bodyPr spcFirstLastPara="1" wrap="square" lIns="91425" tIns="45700" rIns="91425" bIns="45700" anchor="b" anchorCtr="0">
            <a:normAutofit/>
          </a:bodyPr>
          <a:lstStyle/>
          <a:p>
            <a:pPr algn="just">
              <a:lnSpc>
                <a:spcPct val="107000"/>
              </a:lnSpc>
              <a:spcAft>
                <a:spcPts val="800"/>
              </a:spcAft>
            </a:pPr>
            <a:r>
              <a:rPr lang="en-US"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Dataframe1</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It consists of the country’s population data (pertaining to each county) , </a:t>
            </a:r>
            <a:r>
              <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confirmed</a:t>
            </a: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cases of COVID-19 till date and </a:t>
            </a:r>
            <a:r>
              <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Cases by population data.</a:t>
            </a:r>
            <a:endParaRPr lang="en-IE"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8" name="Google Shape;388;p14"/>
          <p:cNvSpPr txBox="1"/>
          <p:nvPr/>
        </p:nvSpPr>
        <p:spPr>
          <a:xfrm>
            <a:off x="973394" y="363794"/>
            <a:ext cx="651878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imes New Roman"/>
                <a:ea typeface="Times New Roman"/>
                <a:cs typeface="Times New Roman"/>
                <a:sym typeface="Times New Roman"/>
              </a:rPr>
              <a:t>Data &amp; Visualizations</a:t>
            </a:r>
            <a:endParaRPr/>
          </a:p>
        </p:txBody>
      </p:sp>
      <p:sp>
        <p:nvSpPr>
          <p:cNvPr id="5" name="Text Placeholder 4">
            <a:extLst>
              <a:ext uri="{FF2B5EF4-FFF2-40B4-BE49-F238E27FC236}">
                <a16:creationId xmlns:a16="http://schemas.microsoft.com/office/drawing/2014/main" id="{B8B72349-1E50-4E4E-B21A-BB783200963A}"/>
              </a:ext>
            </a:extLst>
          </p:cNvPr>
          <p:cNvSpPr>
            <a:spLocks noGrp="1"/>
          </p:cNvSpPr>
          <p:nvPr>
            <p:ph type="body" idx="1"/>
          </p:nvPr>
        </p:nvSpPr>
        <p:spPr/>
        <p:txBody>
          <a:bodyPr/>
          <a:lstStyle/>
          <a:p>
            <a:endParaRPr lang="en-IE" dirty="0"/>
          </a:p>
        </p:txBody>
      </p:sp>
      <p:pic>
        <p:nvPicPr>
          <p:cNvPr id="20" name="Picture 19">
            <a:extLst>
              <a:ext uri="{FF2B5EF4-FFF2-40B4-BE49-F238E27FC236}">
                <a16:creationId xmlns:a16="http://schemas.microsoft.com/office/drawing/2014/main" id="{7B3E34CC-4C46-4F37-B258-F844CF9CCB31}"/>
              </a:ext>
            </a:extLst>
          </p:cNvPr>
          <p:cNvPicPr/>
          <p:nvPr/>
        </p:nvPicPr>
        <p:blipFill>
          <a:blip r:embed="rId8"/>
          <a:stretch>
            <a:fillRect/>
          </a:stretch>
        </p:blipFill>
        <p:spPr>
          <a:xfrm>
            <a:off x="1069040" y="941927"/>
            <a:ext cx="9062383" cy="25622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pic>
        <p:nvPicPr>
          <p:cNvPr id="393" name="Google Shape;393;p15"/>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94" name="Google Shape;394;p15"/>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95" name="Google Shape;395;p15"/>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15"/>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97" name="Google Shape;397;p15"/>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98" name="Google Shape;398;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1" name="Google Shape;40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72B673-80E8-46AE-9CAE-5845BEE9C849}"/>
              </a:ext>
            </a:extLst>
          </p:cNvPr>
          <p:cNvSpPr>
            <a:spLocks noGrp="1"/>
          </p:cNvSpPr>
          <p:nvPr>
            <p:ph type="body" idx="1"/>
          </p:nvPr>
        </p:nvSpPr>
        <p:spPr>
          <a:xfrm>
            <a:off x="1103312" y="4718462"/>
            <a:ext cx="8946541" cy="1529937"/>
          </a:xfrm>
        </p:spPr>
        <p:txBody>
          <a:bodyPr/>
          <a:lstStyle/>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Dataframe2: </a:t>
            </a:r>
            <a:r>
              <a:rPr lang="en-US" sz="1800" dirty="0">
                <a:effectLst/>
                <a:latin typeface="Calibri" panose="020F0502020204030204" pitchFamily="34" charset="0"/>
                <a:ea typeface="Calibri" panose="020F0502020204030204" pitchFamily="34" charset="0"/>
                <a:cs typeface="Calibri" panose="020F0502020204030204" pitchFamily="34" charset="0"/>
              </a:rPr>
              <a:t>This data frame consists of statistical Time series data revolving around the </a:t>
            </a:r>
            <a:r>
              <a:rPr lang="en-US" sz="1800" b="1" dirty="0">
                <a:effectLst/>
                <a:latin typeface="Calibri" panose="020F0502020204030204" pitchFamily="34" charset="0"/>
                <a:ea typeface="Calibri" panose="020F0502020204030204" pitchFamily="34" charset="0"/>
                <a:cs typeface="Calibri" panose="020F0502020204030204" pitchFamily="34" charset="0"/>
              </a:rPr>
              <a:t>main types of cases.</a:t>
            </a:r>
            <a:endParaRPr lang="en-IE" sz="1800" dirty="0">
              <a:effectLst/>
              <a:latin typeface="Calibri" panose="020F0502020204030204" pitchFamily="34" charset="0"/>
              <a:ea typeface="Calibri" panose="020F0502020204030204" pitchFamily="34" charset="0"/>
              <a:cs typeface="Calibri" panose="020F0502020204030204" pitchFamily="34" charset="0"/>
            </a:endParaRPr>
          </a:p>
          <a:p>
            <a:r>
              <a:rPr lang="en-IE" sz="1800" dirty="0">
                <a:latin typeface="Calibri" panose="020F0502020204030204" pitchFamily="34" charset="0"/>
                <a:cs typeface="Calibri" panose="020F0502020204030204" pitchFamily="34" charset="0"/>
              </a:rPr>
              <a:t>Several other data frames have been collected to focus more into Ireland specific visualizations.</a:t>
            </a:r>
          </a:p>
        </p:txBody>
      </p:sp>
      <p:pic>
        <p:nvPicPr>
          <p:cNvPr id="13" name="Picture 12">
            <a:extLst>
              <a:ext uri="{FF2B5EF4-FFF2-40B4-BE49-F238E27FC236}">
                <a16:creationId xmlns:a16="http://schemas.microsoft.com/office/drawing/2014/main" id="{BAB222FC-8B7A-4016-8A64-D639772ED9ED}"/>
              </a:ext>
            </a:extLst>
          </p:cNvPr>
          <p:cNvPicPr/>
          <p:nvPr/>
        </p:nvPicPr>
        <p:blipFill>
          <a:blip r:embed="rId8"/>
          <a:stretch>
            <a:fillRect/>
          </a:stretch>
        </p:blipFill>
        <p:spPr>
          <a:xfrm>
            <a:off x="1068387" y="487645"/>
            <a:ext cx="8981465" cy="40081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FB7C-4463-4598-9BCB-4FFC205E8A89}"/>
              </a:ext>
            </a:extLst>
          </p:cNvPr>
          <p:cNvSpPr>
            <a:spLocks noGrp="1"/>
          </p:cNvSpPr>
          <p:nvPr>
            <p:ph type="title"/>
          </p:nvPr>
        </p:nvSpPr>
        <p:spPr/>
        <p:txBody>
          <a:bodyPr/>
          <a:lstStyle/>
          <a:p>
            <a:endParaRPr lang="en-IE"/>
          </a:p>
        </p:txBody>
      </p:sp>
      <p:sp>
        <p:nvSpPr>
          <p:cNvPr id="3" name="Text Placeholder 2">
            <a:extLst>
              <a:ext uri="{FF2B5EF4-FFF2-40B4-BE49-F238E27FC236}">
                <a16:creationId xmlns:a16="http://schemas.microsoft.com/office/drawing/2014/main" id="{B84BB7CC-7779-4B2E-88CD-47B6571B24DD}"/>
              </a:ext>
            </a:extLst>
          </p:cNvPr>
          <p:cNvSpPr>
            <a:spLocks noGrp="1"/>
          </p:cNvSpPr>
          <p:nvPr>
            <p:ph type="body" idx="1"/>
          </p:nvPr>
        </p:nvSpPr>
        <p:spPr>
          <a:xfrm>
            <a:off x="1103312" y="5297214"/>
            <a:ext cx="8946541" cy="951185"/>
          </a:xfrm>
        </p:spPr>
        <p:txBody>
          <a:bodyPr/>
          <a:lstStyle/>
          <a:p>
            <a:r>
              <a:rPr lang="en-GB" dirty="0"/>
              <a:t>County wise description of statistics in Ireland.</a:t>
            </a:r>
            <a:endParaRPr lang="en-IE" dirty="0"/>
          </a:p>
        </p:txBody>
      </p:sp>
      <p:pic>
        <p:nvPicPr>
          <p:cNvPr id="4" name="Picture 3">
            <a:extLst>
              <a:ext uri="{FF2B5EF4-FFF2-40B4-BE49-F238E27FC236}">
                <a16:creationId xmlns:a16="http://schemas.microsoft.com/office/drawing/2014/main" id="{BF3F6E03-DD73-4EEC-9C56-2F7965C84BAC}"/>
              </a:ext>
            </a:extLst>
          </p:cNvPr>
          <p:cNvPicPr/>
          <p:nvPr/>
        </p:nvPicPr>
        <p:blipFill>
          <a:blip r:embed="rId2"/>
          <a:stretch>
            <a:fillRect/>
          </a:stretch>
        </p:blipFill>
        <p:spPr>
          <a:xfrm>
            <a:off x="646111" y="452718"/>
            <a:ext cx="9403741" cy="4552036"/>
          </a:xfrm>
          <a:prstGeom prst="rect">
            <a:avLst/>
          </a:prstGeom>
        </p:spPr>
      </p:pic>
    </p:spTree>
    <p:extLst>
      <p:ext uri="{BB962C8B-B14F-4D97-AF65-F5344CB8AC3E}">
        <p14:creationId xmlns:p14="http://schemas.microsoft.com/office/powerpoint/2010/main" val="2714310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33DC8E-79FF-474C-A031-5BEF4DD944A4}"/>
              </a:ext>
            </a:extLst>
          </p:cNvPr>
          <p:cNvSpPr>
            <a:spLocks noGrp="1"/>
          </p:cNvSpPr>
          <p:nvPr>
            <p:ph type="title"/>
          </p:nvPr>
        </p:nvSpPr>
        <p:spPr>
          <a:xfrm>
            <a:off x="1154956" y="4800587"/>
            <a:ext cx="8825657" cy="566738"/>
          </a:xfrm>
        </p:spPr>
        <p:txBody>
          <a:bodyPr/>
          <a:lstStyle/>
          <a:p>
            <a:r>
              <a:rPr lang="en-US" dirty="0"/>
              <a:t>Ireland </a:t>
            </a:r>
            <a:r>
              <a:rPr lang="en-US" dirty="0" err="1"/>
              <a:t>Covid</a:t>
            </a:r>
            <a:r>
              <a:rPr lang="en-US" dirty="0"/>
              <a:t>-cases over the period of time</a:t>
            </a:r>
          </a:p>
        </p:txBody>
      </p:sp>
      <p:pic>
        <p:nvPicPr>
          <p:cNvPr id="4" name="Picture 3" descr="A close up of a map&#10;&#10;Description automatically generated">
            <a:extLst>
              <a:ext uri="{FF2B5EF4-FFF2-40B4-BE49-F238E27FC236}">
                <a16:creationId xmlns:a16="http://schemas.microsoft.com/office/drawing/2014/main" id="{B55EB678-3E6C-4504-9C4E-663967F0D6E5}"/>
              </a:ext>
            </a:extLst>
          </p:cNvPr>
          <p:cNvPicPr/>
          <p:nvPr/>
        </p:nvPicPr>
        <p:blipFill rotWithShape="1">
          <a:blip r:embed="rId2"/>
          <a:srcRect t="15956" r="-1" b="2761"/>
          <a:stretch/>
        </p:blipFill>
        <p:spPr>
          <a:xfrm>
            <a:off x="1154955" y="685799"/>
            <a:ext cx="8825658" cy="3854669"/>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1" name="Text Placeholder 3">
            <a:extLst>
              <a:ext uri="{FF2B5EF4-FFF2-40B4-BE49-F238E27FC236}">
                <a16:creationId xmlns:a16="http://schemas.microsoft.com/office/drawing/2014/main" id="{9ED0C271-C43B-42C5-A0D6-71CF7AF92DEB}"/>
              </a:ext>
            </a:extLst>
          </p:cNvPr>
          <p:cNvSpPr>
            <a:spLocks noGrp="1"/>
          </p:cNvSpPr>
          <p:nvPr>
            <p:ph type="body" idx="1"/>
          </p:nvPr>
        </p:nvSpPr>
        <p:spPr>
          <a:xfrm>
            <a:off x="1154956" y="5367325"/>
            <a:ext cx="8825656" cy="493712"/>
          </a:xfrm>
        </p:spPr>
        <p:txBody>
          <a:bodyPr>
            <a:normAutofit fontScale="62500" lnSpcReduction="20000"/>
          </a:bodyPr>
          <a:lstStyle/>
          <a:p>
            <a:r>
              <a:rPr lang="en-US" sz="3400" dirty="0">
                <a:latin typeface="Times New Roman" panose="02020603050405020304" pitchFamily="18" charset="0"/>
                <a:cs typeface="Times New Roman" panose="02020603050405020304" pitchFamily="18" charset="0"/>
              </a:rPr>
              <a:t>Trend observed in Ireland’s COVID-19 related statistics</a:t>
            </a:r>
          </a:p>
          <a:p>
            <a:endParaRPr lang="en-US" dirty="0"/>
          </a:p>
        </p:txBody>
      </p:sp>
    </p:spTree>
    <p:extLst>
      <p:ext uri="{BB962C8B-B14F-4D97-AF65-F5344CB8AC3E}">
        <p14:creationId xmlns:p14="http://schemas.microsoft.com/office/powerpoint/2010/main" val="213554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838200" y="365126"/>
            <a:ext cx="10515600" cy="14353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b="1" i="1">
                <a:latin typeface="Times New Roman"/>
                <a:ea typeface="Times New Roman"/>
                <a:cs typeface="Times New Roman"/>
                <a:sym typeface="Times New Roman"/>
              </a:rPr>
              <a:t>Team Rocket</a:t>
            </a:r>
            <a:br>
              <a:rPr lang="en-US" b="1" i="1">
                <a:latin typeface="Times New Roman"/>
                <a:ea typeface="Times New Roman"/>
                <a:cs typeface="Times New Roman"/>
                <a:sym typeface="Times New Roman"/>
              </a:rPr>
            </a:br>
            <a:br>
              <a:rPr lang="en-US" i="0"/>
            </a:br>
            <a:endParaRPr i="0"/>
          </a:p>
        </p:txBody>
      </p:sp>
      <p:sp>
        <p:nvSpPr>
          <p:cNvPr id="271" name="Google Shape;271;p2"/>
          <p:cNvSpPr txBox="1">
            <a:spLocks noGrp="1"/>
          </p:cNvSpPr>
          <p:nvPr>
            <p:ph type="body" idx="1"/>
          </p:nvPr>
        </p:nvSpPr>
        <p:spPr>
          <a:xfrm>
            <a:off x="690664" y="1605063"/>
            <a:ext cx="10663136" cy="41735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Aditya Krishnan 					15316048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Apurva </a:t>
            </a:r>
            <a:r>
              <a:rPr lang="en-US" sz="2400" b="1" dirty="0" err="1">
                <a:latin typeface="Times New Roman"/>
                <a:ea typeface="Times New Roman"/>
                <a:cs typeface="Times New Roman"/>
                <a:sym typeface="Times New Roman"/>
              </a:rPr>
              <a:t>Deore</a:t>
            </a:r>
            <a:r>
              <a:rPr lang="en-US" sz="2400" b="1" dirty="0">
                <a:latin typeface="Times New Roman"/>
                <a:ea typeface="Times New Roman"/>
                <a:cs typeface="Times New Roman"/>
                <a:sym typeface="Times New Roman"/>
              </a:rPr>
              <a:t>					19200283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Ashwin Manikandan				19201000 </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Minaz</a:t>
            </a:r>
            <a:r>
              <a:rPr lang="en-US" sz="2400" b="1" dirty="0">
                <a:latin typeface="Times New Roman"/>
                <a:ea typeface="Times New Roman"/>
                <a:cs typeface="Times New Roman"/>
                <a:sym typeface="Times New Roman"/>
              </a:rPr>
              <a:t> Shaikh					19200200	              </a:t>
            </a:r>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Nripendra</a:t>
            </a:r>
            <a:r>
              <a:rPr lang="en-US" sz="2400" b="1" dirty="0">
                <a:latin typeface="Times New Roman"/>
                <a:ea typeface="Times New Roman"/>
                <a:cs typeface="Times New Roman"/>
                <a:sym typeface="Times New Roman"/>
              </a:rPr>
              <a:t> Singh					19200326</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Sumit</a:t>
            </a:r>
            <a:r>
              <a:rPr lang="en-US" sz="2400" b="1" dirty="0">
                <a:latin typeface="Times New Roman"/>
                <a:ea typeface="Times New Roman"/>
                <a:cs typeface="Times New Roman"/>
                <a:sym typeface="Times New Roman"/>
              </a:rPr>
              <a:t> Kumar					19200701</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Vishal Padma					19200174</a:t>
            </a:r>
            <a:endParaRPr dirty="0"/>
          </a:p>
        </p:txBody>
      </p:sp>
      <p:pic>
        <p:nvPicPr>
          <p:cNvPr id="272" name="Google Shape;272;p2"/>
          <p:cNvPicPr preferRelativeResize="0"/>
          <p:nvPr/>
        </p:nvPicPr>
        <p:blipFill>
          <a:blip r:embed="rId3">
            <a:alphaModFix/>
          </a:blip>
          <a:stretch>
            <a:fillRect/>
          </a:stretch>
        </p:blipFill>
        <p:spPr>
          <a:xfrm>
            <a:off x="7960833" y="1524845"/>
            <a:ext cx="4334001" cy="4334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000"/>
              <a:buFont typeface="Times New Roman"/>
              <a:buNone/>
            </a:pPr>
            <a:r>
              <a:rPr lang="en-US" sz="2000">
                <a:latin typeface="Times New Roman"/>
                <a:ea typeface="Times New Roman"/>
                <a:cs typeface="Times New Roman"/>
                <a:sym typeface="Times New Roman"/>
              </a:rPr>
              <a:t>The previous slide’s Data would be used for Trend Visualizations as much mentioned before.</a:t>
            </a:r>
            <a:endParaRPr/>
          </a:p>
        </p:txBody>
      </p:sp>
      <p:pic>
        <p:nvPicPr>
          <p:cNvPr id="4" name="Picture 3">
            <a:extLst>
              <a:ext uri="{FF2B5EF4-FFF2-40B4-BE49-F238E27FC236}">
                <a16:creationId xmlns:a16="http://schemas.microsoft.com/office/drawing/2014/main" id="{161424BB-563A-4369-A72F-7F2E90FBEF9C}"/>
              </a:ext>
            </a:extLst>
          </p:cNvPr>
          <p:cNvPicPr/>
          <p:nvPr/>
        </p:nvPicPr>
        <p:blipFill>
          <a:blip r:embed="rId3"/>
          <a:stretch>
            <a:fillRect/>
          </a:stretch>
        </p:blipFill>
        <p:spPr>
          <a:xfrm>
            <a:off x="646111" y="1292771"/>
            <a:ext cx="9554179" cy="4272457"/>
          </a:xfrm>
          <a:prstGeom prst="rect">
            <a:avLst/>
          </a:prstGeom>
        </p:spPr>
      </p:pic>
      <p:sp>
        <p:nvSpPr>
          <p:cNvPr id="3" name="Text Placeholder 2">
            <a:extLst>
              <a:ext uri="{FF2B5EF4-FFF2-40B4-BE49-F238E27FC236}">
                <a16:creationId xmlns:a16="http://schemas.microsoft.com/office/drawing/2014/main" id="{DB11FA67-C83E-41C5-BB8A-11A3BC0B9541}"/>
              </a:ext>
            </a:extLst>
          </p:cNvPr>
          <p:cNvSpPr>
            <a:spLocks noGrp="1"/>
          </p:cNvSpPr>
          <p:nvPr>
            <p:ph type="body" idx="1"/>
          </p:nvPr>
        </p:nvSpPr>
        <p:spPr>
          <a:xfrm>
            <a:off x="1103312" y="5738648"/>
            <a:ext cx="9096978" cy="867104"/>
          </a:xfrm>
        </p:spPr>
        <p:txBody>
          <a:bodyPr/>
          <a:lstStyle/>
          <a:p>
            <a:r>
              <a:rPr lang="en-GB" dirty="0"/>
              <a:t>County-wise Cases by population.</a:t>
            </a:r>
            <a:endParaRPr lang="en-IE"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7"/>
          <p:cNvSpPr txBox="1">
            <a:spLocks noGrp="1"/>
          </p:cNvSpPr>
          <p:nvPr>
            <p:ph type="title"/>
          </p:nvPr>
        </p:nvSpPr>
        <p:spPr>
          <a:xfrm>
            <a:off x="285135" y="353961"/>
            <a:ext cx="9765699" cy="1042219"/>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lt2"/>
              </a:buClr>
              <a:buSzPts val="2000"/>
              <a:buFont typeface="Times New Roman"/>
              <a:buNone/>
            </a:pPr>
            <a:r>
              <a:rPr lang="en-US" sz="2000">
                <a:latin typeface="Times New Roman"/>
                <a:ea typeface="Times New Roman"/>
                <a:cs typeface="Times New Roman"/>
                <a:sym typeface="Times New Roman"/>
              </a:rPr>
              <a:t>This is the summarized data which provides us with 6 counts: New Confirmed, New Deaths, New Recovered, Total Confirmed, Total Deaths, Total Recovered for all countries on the date of visit.</a:t>
            </a:r>
            <a:endParaRPr/>
          </a:p>
        </p:txBody>
      </p:sp>
      <p:pic>
        <p:nvPicPr>
          <p:cNvPr id="413" name="Google Shape;413;p17"/>
          <p:cNvPicPr preferRelativeResize="0">
            <a:picLocks noGrp="1"/>
          </p:cNvPicPr>
          <p:nvPr>
            <p:ph type="body" idx="1"/>
          </p:nvPr>
        </p:nvPicPr>
        <p:blipFill rotWithShape="1">
          <a:blip r:embed="rId3">
            <a:alphaModFix/>
          </a:blip>
          <a:srcRect/>
          <a:stretch/>
        </p:blipFill>
        <p:spPr>
          <a:xfrm>
            <a:off x="1673073" y="1573213"/>
            <a:ext cx="7638075" cy="5123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8"/>
          <p:cNvSpPr txBox="1">
            <a:spLocks noGrp="1"/>
          </p:cNvSpPr>
          <p:nvPr>
            <p:ph type="title"/>
          </p:nvPr>
        </p:nvSpPr>
        <p:spPr>
          <a:xfrm>
            <a:off x="540771" y="422788"/>
            <a:ext cx="9773267" cy="884902"/>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lt2"/>
              </a:buClr>
              <a:buSzPts val="1600"/>
              <a:buFont typeface="Times New Roman"/>
              <a:buNone/>
            </a:pPr>
            <a:r>
              <a:rPr lang="en-US" sz="1600">
                <a:latin typeface="Times New Roman"/>
                <a:ea typeface="Times New Roman"/>
                <a:cs typeface="Times New Roman"/>
                <a:sym typeface="Times New Roman"/>
              </a:rPr>
              <a:t>When we hover over a country, we’d be provided with the statistics for that country. Also, the intensity of the colour used increases as the count of Total Confirmed cases increase. We can see, USA has been assigned the darkest shade possible in the range. You can see the colour shade used on the top-right most side of the picture.</a:t>
            </a:r>
            <a:endParaRPr/>
          </a:p>
        </p:txBody>
      </p:sp>
      <p:pic>
        <p:nvPicPr>
          <p:cNvPr id="419" name="Google Shape;419;p18"/>
          <p:cNvPicPr preferRelativeResize="0">
            <a:picLocks noGrp="1"/>
          </p:cNvPicPr>
          <p:nvPr>
            <p:ph type="body" idx="1"/>
          </p:nvPr>
        </p:nvPicPr>
        <p:blipFill rotWithShape="1">
          <a:blip r:embed="rId3">
            <a:alphaModFix/>
          </a:blip>
          <a:srcRect l="24533" t="17161" r="332" b="16052"/>
          <a:stretch/>
        </p:blipFill>
        <p:spPr>
          <a:xfrm>
            <a:off x="658759" y="1396182"/>
            <a:ext cx="10382859" cy="51914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19"/>
          <p:cNvSpPr/>
          <p:nvPr/>
        </p:nvSpPr>
        <p:spPr>
          <a:xfrm>
            <a:off x="0" y="-6"/>
            <a:ext cx="12191696" cy="68580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19"/>
          <p:cNvSpPr/>
          <p:nvPr/>
        </p:nvSpPr>
        <p:spPr>
          <a:xfrm>
            <a:off x="8719939" y="3787058"/>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27" name="Google Shape;427;p19"/>
          <p:cNvSpPr/>
          <p:nvPr/>
        </p:nvSpPr>
        <p:spPr>
          <a:xfrm>
            <a:off x="305" y="4065581"/>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grpSp>
        <p:nvGrpSpPr>
          <p:cNvPr id="428" name="Google Shape;428;p19"/>
          <p:cNvGrpSpPr/>
          <p:nvPr/>
        </p:nvGrpSpPr>
        <p:grpSpPr>
          <a:xfrm>
            <a:off x="646133" y="1196446"/>
            <a:ext cx="10899427" cy="1797922"/>
            <a:chOff x="967" y="792689"/>
            <a:chExt cx="10899427" cy="1797922"/>
          </a:xfrm>
        </p:grpSpPr>
        <p:sp>
          <p:nvSpPr>
            <p:cNvPr id="429" name="Google Shape;429;p19"/>
            <p:cNvSpPr/>
            <p:nvPr/>
          </p:nvSpPr>
          <p:spPr>
            <a:xfrm>
              <a:off x="967" y="792689"/>
              <a:ext cx="4617621" cy="1797922"/>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txBox="1"/>
            <p:nvPr/>
          </p:nvSpPr>
          <p:spPr>
            <a:xfrm>
              <a:off x="967" y="792689"/>
              <a:ext cx="4617621" cy="1797922"/>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lt1"/>
                </a:buClr>
                <a:buSzPts val="4800"/>
                <a:buFont typeface="Century Gothic"/>
                <a:buNone/>
              </a:pPr>
              <a:r>
                <a:rPr lang="en-US" sz="4800" cap="none">
                  <a:solidFill>
                    <a:schemeClr val="lt1"/>
                  </a:solidFill>
                  <a:latin typeface="Century Gothic"/>
                  <a:ea typeface="Century Gothic"/>
                  <a:cs typeface="Century Gothic"/>
                  <a:sym typeface="Century Gothic"/>
                </a:rPr>
                <a:t>STAY SAFE!</a:t>
              </a:r>
              <a:endParaRPr/>
            </a:p>
          </p:txBody>
        </p:sp>
        <p:sp>
          <p:nvSpPr>
            <p:cNvPr id="431" name="Google Shape;431;p19"/>
            <p:cNvSpPr/>
            <p:nvPr/>
          </p:nvSpPr>
          <p:spPr>
            <a:xfrm>
              <a:off x="5987912" y="792689"/>
              <a:ext cx="4912482" cy="1748854"/>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txBox="1"/>
            <p:nvPr/>
          </p:nvSpPr>
          <p:spPr>
            <a:xfrm>
              <a:off x="5987912" y="792689"/>
              <a:ext cx="4912482" cy="174885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4400"/>
                <a:buFont typeface="Century Gothic"/>
                <a:buNone/>
              </a:pPr>
              <a:r>
                <a:rPr lang="en-US" sz="4400" cap="none">
                  <a:solidFill>
                    <a:schemeClr val="lt1"/>
                  </a:solidFill>
                  <a:latin typeface="Century Gothic"/>
                  <a:ea typeface="Century Gothic"/>
                  <a:cs typeface="Century Gothic"/>
                  <a:sym typeface="Century Gothic"/>
                </a:rPr>
                <a:t>THANK YOU!</a:t>
              </a:r>
              <a:endParaRPr/>
            </a:p>
          </p:txBody>
        </p:sp>
      </p:grpSp>
      <p:sp>
        <p:nvSpPr>
          <p:cNvPr id="433" name="Google Shape;433;p19"/>
          <p:cNvSpPr txBox="1"/>
          <p:nvPr/>
        </p:nvSpPr>
        <p:spPr>
          <a:xfrm>
            <a:off x="9690450" y="6192633"/>
            <a:ext cx="25012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-Team Rocket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pic>
        <p:nvPicPr>
          <p:cNvPr id="277" name="Google Shape;277;p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78" name="Google Shape;278;p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79" name="Google Shape;279;p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1" name="Google Shape;281;p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2" name="Google Shape;282;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4" name="Google Shape;284;p3"/>
          <p:cNvSpPr txBox="1">
            <a:spLocks noGrp="1"/>
          </p:cNvSpPr>
          <p:nvPr>
            <p:ph type="body" idx="1"/>
          </p:nvPr>
        </p:nvSpPr>
        <p:spPr>
          <a:xfrm>
            <a:off x="6741268" y="3044757"/>
            <a:ext cx="4803031" cy="316554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80"/>
              <a:buNone/>
            </a:pPr>
            <a:r>
              <a:rPr lang="en-US" sz="3600" b="1">
                <a:solidFill>
                  <a:srgbClr val="0C0C0C"/>
                </a:solidFill>
                <a:latin typeface="Gill Sans"/>
                <a:ea typeface="Gill Sans"/>
                <a:cs typeface="Gill Sans"/>
                <a:sym typeface="Gill Sans"/>
              </a:rPr>
              <a:t>COVID-19 INTERACTIVE VISUALIZER </a:t>
            </a:r>
            <a:endParaRPr/>
          </a:p>
          <a:p>
            <a:pPr marL="0" lvl="0" indent="0" algn="l" rtl="0">
              <a:spcBef>
                <a:spcPts val="1000"/>
              </a:spcBef>
              <a:spcAft>
                <a:spcPts val="0"/>
              </a:spcAft>
              <a:buSzPts val="1440"/>
              <a:buNone/>
            </a:pPr>
            <a:endParaRPr sz="1800">
              <a:solidFill>
                <a:srgbClr val="86D1D8"/>
              </a:solidFill>
            </a:endParaRPr>
          </a:p>
          <a:p>
            <a:pPr marL="0" lvl="0" indent="0" algn="l" rtl="0">
              <a:spcBef>
                <a:spcPts val="1000"/>
              </a:spcBef>
              <a:spcAft>
                <a:spcPts val="0"/>
              </a:spcAft>
              <a:buSzPts val="1440"/>
              <a:buNone/>
            </a:pPr>
            <a:endParaRPr sz="1800">
              <a:solidFill>
                <a:srgbClr val="86D1D8"/>
              </a:solidFill>
            </a:endParaRPr>
          </a:p>
        </p:txBody>
      </p:sp>
      <p:sp>
        <p:nvSpPr>
          <p:cNvPr id="285" name="Google Shape;285;p3"/>
          <p:cNvSpPr/>
          <p:nvPr/>
        </p:nvSpPr>
        <p:spPr>
          <a:xfrm>
            <a:off x="636914" y="639905"/>
            <a:ext cx="5775975" cy="5578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6" name="Google Shape;286;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
          <p:cNvPicPr preferRelativeResize="0"/>
          <p:nvPr/>
        </p:nvPicPr>
        <p:blipFill rotWithShape="1">
          <a:blip r:embed="rId8">
            <a:alphaModFix/>
          </a:blip>
          <a:srcRect l="9016" r="13446" b="-2"/>
          <a:stretch/>
        </p:blipFill>
        <p:spPr>
          <a:xfrm>
            <a:off x="1354993" y="987220"/>
            <a:ext cx="4339816" cy="4883558"/>
          </a:xfrm>
          <a:prstGeom prst="rect">
            <a:avLst/>
          </a:prstGeom>
          <a:noFill/>
          <a:ln>
            <a:noFill/>
          </a:ln>
        </p:spPr>
      </p:pic>
      <p:sp>
        <p:nvSpPr>
          <p:cNvPr id="288" name="Google Shape;288;p3"/>
          <p:cNvSpPr txBox="1"/>
          <p:nvPr/>
        </p:nvSpPr>
        <p:spPr>
          <a:xfrm>
            <a:off x="6633454" y="1067169"/>
            <a:ext cx="3804357"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C0C0C"/>
                </a:solidFill>
                <a:latin typeface="Times New Roman"/>
                <a:ea typeface="Times New Roman"/>
                <a:cs typeface="Times New Roman"/>
                <a:sym typeface="Times New Roman"/>
              </a:rPr>
              <a:t>Project objectives</a:t>
            </a:r>
            <a:endParaRPr/>
          </a:p>
          <a:p>
            <a:pPr marL="0" marR="0" lvl="0" indent="0" algn="l" rtl="0">
              <a:spcBef>
                <a:spcPts val="0"/>
              </a:spcBef>
              <a:spcAft>
                <a:spcPts val="0"/>
              </a:spcAft>
              <a:buNone/>
            </a:pPr>
            <a:r>
              <a:rPr lang="en-US" sz="2000" b="1" i="1">
                <a:solidFill>
                  <a:srgbClr val="0C0C0C"/>
                </a:solidFill>
                <a:latin typeface="Times New Roman"/>
                <a:ea typeface="Times New Roman"/>
                <a:cs typeface="Times New Roman"/>
                <a:sym typeface="Times New Roman"/>
              </a:rPr>
              <a:t>Challenge 1: COVID-19</a:t>
            </a:r>
            <a:endParaRPr sz="1800">
              <a:solidFill>
                <a:srgbClr val="0C0C0C"/>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71000" y="100391"/>
            <a:ext cx="9052878" cy="734724"/>
          </a:xfrm>
          <a:prstGeom prst="rect">
            <a:avLst/>
          </a:prstGeom>
          <a:noFill/>
          <a:ln>
            <a:noFill/>
          </a:ln>
        </p:spPr>
        <p:txBody>
          <a:bodyPr spcFirstLastPara="1" wrap="square" lIns="91425" tIns="45700" rIns="91425" bIns="45700" anchor="t" anchorCtr="0">
            <a:normAutofit fontScale="90000"/>
          </a:bodyPr>
          <a:lstStyle/>
          <a:p>
            <a:pPr marL="0" lvl="0" indent="0" algn="just" rtl="0">
              <a:lnSpc>
                <a:spcPct val="90000"/>
              </a:lnSpc>
              <a:spcBef>
                <a:spcPts val="0"/>
              </a:spcBef>
              <a:spcAft>
                <a:spcPts val="0"/>
              </a:spcAft>
              <a:buClr>
                <a:schemeClr val="lt2"/>
              </a:buClr>
              <a:buSzPts val="1620"/>
              <a:buFont typeface="Times New Roman"/>
              <a:buNone/>
            </a:pPr>
            <a:r>
              <a:rPr lang="en-US" sz="1620" b="1" u="sng" strike="noStrike" dirty="0">
                <a:latin typeface="Times New Roman"/>
                <a:ea typeface="Times New Roman"/>
                <a:cs typeface="Times New Roman"/>
                <a:sym typeface="Times New Roman"/>
              </a:rPr>
              <a:t>AIM</a:t>
            </a:r>
            <a:br>
              <a:rPr lang="en-US" sz="1530" b="0" u="none" strike="noStrike" dirty="0">
                <a:latin typeface="Times New Roman"/>
                <a:ea typeface="Times New Roman"/>
                <a:cs typeface="Times New Roman"/>
                <a:sym typeface="Times New Roman"/>
              </a:rPr>
            </a:br>
            <a:br>
              <a:rPr lang="en-US" sz="1530" b="0" u="none" strike="noStrike" dirty="0">
                <a:latin typeface="Times New Roman"/>
                <a:ea typeface="Times New Roman"/>
                <a:cs typeface="Times New Roman"/>
                <a:sym typeface="Times New Roman"/>
              </a:rPr>
            </a:br>
            <a:r>
              <a:rPr lang="en-US" sz="1800" b="0" i="0" u="none" strike="noStrike" dirty="0">
                <a:latin typeface="Times New Roman"/>
                <a:ea typeface="Times New Roman"/>
                <a:cs typeface="Times New Roman"/>
                <a:sym typeface="Times New Roman"/>
              </a:rPr>
              <a:t>Creation of a </a:t>
            </a:r>
            <a:r>
              <a:rPr lang="en-US" sz="1979" b="1" i="0" dirty="0">
                <a:latin typeface="Times New Roman"/>
                <a:ea typeface="Times New Roman"/>
                <a:cs typeface="Times New Roman"/>
                <a:sym typeface="Times New Roman"/>
              </a:rPr>
              <a:t>W</a:t>
            </a:r>
            <a:r>
              <a:rPr lang="en-US" sz="1979" b="1" i="0" u="none" strike="noStrike" dirty="0">
                <a:latin typeface="Times New Roman"/>
                <a:ea typeface="Times New Roman"/>
                <a:cs typeface="Times New Roman"/>
                <a:sym typeface="Times New Roman"/>
              </a:rPr>
              <a:t>eb-based </a:t>
            </a:r>
            <a:r>
              <a:rPr lang="en-US" sz="1979" b="1" i="0" dirty="0">
                <a:latin typeface="Times New Roman"/>
                <a:ea typeface="Times New Roman"/>
                <a:cs typeface="Times New Roman"/>
                <a:sym typeface="Times New Roman"/>
              </a:rPr>
              <a:t>C</a:t>
            </a:r>
            <a:r>
              <a:rPr lang="en-US" sz="1979" b="1" i="0" u="none" strike="noStrike" dirty="0">
                <a:latin typeface="Times New Roman"/>
                <a:ea typeface="Times New Roman"/>
                <a:cs typeface="Times New Roman"/>
                <a:sym typeface="Times New Roman"/>
              </a:rPr>
              <a:t>hatbot </a:t>
            </a:r>
            <a:r>
              <a:rPr lang="en-US" sz="1979" b="1" i="0" dirty="0">
                <a:latin typeface="Times New Roman"/>
                <a:ea typeface="Times New Roman"/>
                <a:cs typeface="Times New Roman"/>
                <a:sym typeface="Times New Roman"/>
              </a:rPr>
              <a:t>A</a:t>
            </a:r>
            <a:r>
              <a:rPr lang="en-US" sz="1979" b="1" i="0" u="none" strike="noStrike" dirty="0">
                <a:latin typeface="Times New Roman"/>
                <a:ea typeface="Times New Roman"/>
                <a:cs typeface="Times New Roman"/>
                <a:sym typeface="Times New Roman"/>
              </a:rPr>
              <a:t>pplication and Map Visualizer.</a:t>
            </a:r>
            <a:endParaRPr sz="1530" i="0" dirty="0">
              <a:latin typeface="Times New Roman"/>
              <a:ea typeface="Times New Roman"/>
              <a:cs typeface="Times New Roman"/>
              <a:sym typeface="Times New Roman"/>
            </a:endParaRPr>
          </a:p>
        </p:txBody>
      </p:sp>
      <p:sp>
        <p:nvSpPr>
          <p:cNvPr id="294" name="Google Shape;294;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
          <p:cNvGrpSpPr/>
          <p:nvPr/>
        </p:nvGrpSpPr>
        <p:grpSpPr>
          <a:xfrm>
            <a:off x="977462" y="2680137"/>
            <a:ext cx="9460350" cy="3484991"/>
            <a:chOff x="675704" y="-9767"/>
            <a:chExt cx="7649311" cy="3723927"/>
          </a:xfrm>
        </p:grpSpPr>
        <p:sp>
          <p:nvSpPr>
            <p:cNvPr id="296" name="Google Shape;296;p4"/>
            <p:cNvSpPr/>
            <p:nvPr/>
          </p:nvSpPr>
          <p:spPr>
            <a:xfrm>
              <a:off x="4255006" y="541614"/>
              <a:ext cx="1880922" cy="902174"/>
            </a:xfrm>
            <a:custGeom>
              <a:avLst/>
              <a:gdLst/>
              <a:ahLst/>
              <a:cxnLst/>
              <a:rect l="l" t="t" r="r" b="b"/>
              <a:pathLst>
                <a:path w="120000" h="120000" extrusionOk="0">
                  <a:moveTo>
                    <a:pt x="0" y="0"/>
                  </a:moveTo>
                  <a:lnTo>
                    <a:pt x="0" y="82245"/>
                  </a:lnTo>
                  <a:lnTo>
                    <a:pt x="120000" y="82245"/>
                  </a:lnTo>
                  <a:lnTo>
                    <a:pt x="120000" y="120000"/>
                  </a:lnTo>
                </a:path>
              </a:pathLst>
            </a:custGeom>
            <a:noFill/>
            <a:ln w="9525" cap="rnd" cmpd="sng">
              <a:solidFill>
                <a:srgbClr val="144043"/>
              </a:solidFill>
              <a:prstDash val="solid"/>
              <a:round/>
              <a:headEnd type="none" w="sm" len="sm"/>
              <a:tailEnd type="none" w="sm" len="sm"/>
            </a:ln>
          </p:spPr>
        </p:sp>
        <p:sp>
          <p:nvSpPr>
            <p:cNvPr id="297" name="Google Shape;297;p4"/>
            <p:cNvSpPr/>
            <p:nvPr/>
          </p:nvSpPr>
          <p:spPr>
            <a:xfrm>
              <a:off x="2207722" y="541614"/>
              <a:ext cx="2047284" cy="903459"/>
            </a:xfrm>
            <a:custGeom>
              <a:avLst/>
              <a:gdLst/>
              <a:ahLst/>
              <a:cxnLst/>
              <a:rect l="l" t="t" r="r" b="b"/>
              <a:pathLst>
                <a:path w="120000" h="120000" extrusionOk="0">
                  <a:moveTo>
                    <a:pt x="120000" y="0"/>
                  </a:moveTo>
                  <a:lnTo>
                    <a:pt x="120000" y="82298"/>
                  </a:lnTo>
                  <a:lnTo>
                    <a:pt x="0" y="82298"/>
                  </a:lnTo>
                  <a:lnTo>
                    <a:pt x="0" y="120000"/>
                  </a:lnTo>
                </a:path>
              </a:pathLst>
            </a:custGeom>
            <a:noFill/>
            <a:ln w="9525" cap="rnd" cmpd="sng">
              <a:solidFill>
                <a:srgbClr val="144043"/>
              </a:solidFill>
              <a:prstDash val="solid"/>
              <a:round/>
              <a:headEnd type="none" w="sm" len="sm"/>
              <a:tailEnd type="none" w="sm" len="sm"/>
            </a:ln>
          </p:spPr>
        </p:sp>
        <p:sp>
          <p:nvSpPr>
            <p:cNvPr id="298" name="Google Shape;298;p4"/>
            <p:cNvSpPr/>
            <p:nvPr/>
          </p:nvSpPr>
          <p:spPr>
            <a:xfrm>
              <a:off x="1688279" y="-9767"/>
              <a:ext cx="5133452" cy="55138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028728" y="313658"/>
              <a:ext cx="5133452" cy="55138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txBox="1"/>
            <p:nvPr/>
          </p:nvSpPr>
          <p:spPr>
            <a:xfrm>
              <a:off x="2044877" y="329807"/>
              <a:ext cx="5101154" cy="519083"/>
            </a:xfrm>
            <a:prstGeom prst="rect">
              <a:avLst/>
            </a:prstGeom>
            <a:noFill/>
            <a:ln>
              <a:noFill/>
            </a:ln>
          </p:spPr>
          <p:txBody>
            <a:bodyPr spcFirstLastPara="1" wrap="square" lIns="76200" tIns="76200" rIns="76200" bIns="76200" anchor="ctr" anchorCtr="0">
              <a:noAutofit/>
            </a:bodyPr>
            <a:lstStyle/>
            <a:p>
              <a:pPr marL="0" marR="0" lvl="0" indent="0" algn="just" rtl="0">
                <a:lnSpc>
                  <a:spcPct val="90000"/>
                </a:lnSpc>
                <a:spcBef>
                  <a:spcPts val="0"/>
                </a:spcBef>
                <a:spcAft>
                  <a:spcPts val="0"/>
                </a:spcAft>
                <a:buClr>
                  <a:schemeClr val="lt1"/>
                </a:buClr>
                <a:buSzPts val="2000"/>
                <a:buFont typeface="Times New Roman"/>
                <a:buNone/>
              </a:pPr>
              <a:r>
                <a:rPr lang="en-US" sz="2000" dirty="0">
                  <a:solidFill>
                    <a:schemeClr val="tx1"/>
                  </a:solidFill>
                  <a:latin typeface="Times New Roman"/>
                  <a:ea typeface="Times New Roman"/>
                  <a:cs typeface="Times New Roman"/>
                  <a:sym typeface="Times New Roman"/>
                </a:rPr>
                <a:t>      We plan to achieve two paramount features</a:t>
              </a:r>
              <a:endParaRPr dirty="0">
                <a:solidFill>
                  <a:schemeClr val="tx1"/>
                </a:solidFill>
              </a:endParaRPr>
            </a:p>
          </p:txBody>
        </p:sp>
        <p:sp>
          <p:nvSpPr>
            <p:cNvPr id="301" name="Google Shape;301;p4"/>
            <p:cNvSpPr/>
            <p:nvPr/>
          </p:nvSpPr>
          <p:spPr>
            <a:xfrm>
              <a:off x="675704" y="1445073"/>
              <a:ext cx="3064034"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16153" y="1768499"/>
              <a:ext cx="3064034"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p:nvPr/>
          </p:nvSpPr>
          <p:spPr>
            <a:xfrm>
              <a:off x="1073139" y="1825485"/>
              <a:ext cx="2950062"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i="0" u="sng" dirty="0">
                  <a:solidFill>
                    <a:schemeClr val="tx1"/>
                  </a:solidFill>
                  <a:latin typeface="Times New Roman"/>
                  <a:ea typeface="Times New Roman"/>
                  <a:cs typeface="Times New Roman"/>
                  <a:sym typeface="Times New Roman"/>
                </a:rPr>
                <a:t>CHATBOT</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b="0" i="0" dirty="0">
                  <a:solidFill>
                    <a:schemeClr val="tx1"/>
                  </a:solidFill>
                  <a:latin typeface="Times New Roman"/>
                  <a:ea typeface="Times New Roman"/>
                  <a:cs typeface="Times New Roman"/>
                  <a:sym typeface="Times New Roman"/>
                </a:rPr>
                <a:t>A chatbot which </a:t>
              </a:r>
              <a:r>
                <a:rPr lang="en-US" sz="1800" dirty="0">
                  <a:solidFill>
                    <a:schemeClr val="tx1"/>
                  </a:solidFill>
                  <a:latin typeface="Times New Roman"/>
                  <a:ea typeface="Times New Roman"/>
                  <a:cs typeface="Times New Roman"/>
                  <a:sym typeface="Times New Roman"/>
                </a:rPr>
                <a:t>would answer </a:t>
              </a:r>
              <a:r>
                <a:rPr lang="en-US" sz="1800" b="0" i="0" dirty="0">
                  <a:solidFill>
                    <a:schemeClr val="tx1"/>
                  </a:solidFill>
                  <a:latin typeface="Times New Roman"/>
                  <a:ea typeface="Times New Roman"/>
                  <a:cs typeface="Times New Roman"/>
                  <a:sym typeface="Times New Roman"/>
                </a:rPr>
                <a:t>user’s queries about COVID-19</a:t>
              </a:r>
              <a:r>
                <a:rPr lang="en-US" sz="2200" b="0" i="0" dirty="0">
                  <a:solidFill>
                    <a:schemeClr val="tx1"/>
                  </a:solidFill>
                  <a:latin typeface="Times New Roman"/>
                  <a:ea typeface="Times New Roman"/>
                  <a:cs typeface="Times New Roman"/>
                  <a:sym typeface="Times New Roman"/>
                </a:rPr>
                <a:t>.</a:t>
              </a:r>
              <a:endParaRPr lang="en-US" dirty="0">
                <a:solidFill>
                  <a:schemeClr val="tx1"/>
                </a:solidFill>
              </a:endParaRPr>
            </a:p>
            <a:p>
              <a:pPr marL="0" marR="0" lvl="0" indent="0" algn="just" rtl="0">
                <a:lnSpc>
                  <a:spcPct val="90000"/>
                </a:lnSpc>
                <a:spcBef>
                  <a:spcPts val="770"/>
                </a:spcBef>
                <a:spcAft>
                  <a:spcPts val="0"/>
                </a:spcAft>
                <a:buClr>
                  <a:schemeClr val="lt1"/>
                </a:buClr>
                <a:buSzPts val="1800"/>
                <a:buFont typeface="Times New Roman"/>
                <a:buNone/>
              </a:pPr>
              <a:r>
                <a:rPr lang="en-US" sz="1800" b="0" i="0" dirty="0" err="1">
                  <a:solidFill>
                    <a:schemeClr val="tx1"/>
                  </a:solidFill>
                  <a:latin typeface="Times New Roman"/>
                  <a:ea typeface="Times New Roman"/>
                  <a:cs typeface="Times New Roman"/>
                  <a:sym typeface="Times New Roman"/>
                </a:rPr>
                <a:t>Eg</a:t>
              </a:r>
              <a:r>
                <a:rPr lang="en-US" sz="1800" b="0" i="0" dirty="0">
                  <a:solidFill>
                    <a:schemeClr val="tx1"/>
                  </a:solidFill>
                  <a:latin typeface="Times New Roman"/>
                  <a:ea typeface="Times New Roman"/>
                  <a:cs typeface="Times New Roman"/>
                  <a:sym typeface="Times New Roman"/>
                </a:rPr>
                <a:t>: Symptoms of COVID-19?</a:t>
              </a:r>
              <a:endParaRPr lang="en-US" sz="2000" dirty="0">
                <a:solidFill>
                  <a:schemeClr val="tx1"/>
                </a:solidFill>
                <a:latin typeface="Times New Roman"/>
                <a:ea typeface="Times New Roman"/>
                <a:cs typeface="Times New Roman"/>
                <a:sym typeface="Times New Roman"/>
              </a:endParaRPr>
            </a:p>
          </p:txBody>
        </p:sp>
        <p:sp>
          <p:nvSpPr>
            <p:cNvPr id="304" name="Google Shape;304;p4"/>
            <p:cNvSpPr/>
            <p:nvPr/>
          </p:nvSpPr>
          <p:spPr>
            <a:xfrm>
              <a:off x="4287289" y="1443788"/>
              <a:ext cx="3697278"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627737" y="1767214"/>
              <a:ext cx="3697278"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txBox="1"/>
            <p:nvPr/>
          </p:nvSpPr>
          <p:spPr>
            <a:xfrm>
              <a:off x="4684723" y="1825485"/>
              <a:ext cx="3640292" cy="1830404"/>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u="sng" dirty="0">
                  <a:solidFill>
                    <a:schemeClr val="tx1"/>
                  </a:solidFill>
                  <a:latin typeface="Times New Roman"/>
                  <a:ea typeface="Times New Roman"/>
                  <a:cs typeface="Times New Roman"/>
                  <a:sym typeface="Times New Roman"/>
                </a:rPr>
                <a:t>INTERACTIVE MAP</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visualizations  that provide statistics about COVID-19 of various countries, which would also dynamically update based on user queries.</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E.g. Total cases? Active cases?</a:t>
              </a:r>
              <a:endParaRPr dirty="0">
                <a:solidFill>
                  <a:schemeClr val="tx1"/>
                </a:solidFill>
              </a:endParaRPr>
            </a:p>
          </p:txBody>
        </p:sp>
      </p:grpSp>
      <p:sp>
        <p:nvSpPr>
          <p:cNvPr id="2" name="TextBox 1">
            <a:extLst>
              <a:ext uri="{FF2B5EF4-FFF2-40B4-BE49-F238E27FC236}">
                <a16:creationId xmlns:a16="http://schemas.microsoft.com/office/drawing/2014/main" id="{54875AE4-730E-4658-9839-C59E4525CCD6}"/>
              </a:ext>
            </a:extLst>
          </p:cNvPr>
          <p:cNvSpPr txBox="1"/>
          <p:nvPr/>
        </p:nvSpPr>
        <p:spPr>
          <a:xfrm>
            <a:off x="771000" y="835115"/>
            <a:ext cx="9666812" cy="2000548"/>
          </a:xfrm>
          <a:prstGeom prst="rect">
            <a:avLst/>
          </a:prstGeom>
          <a:noFill/>
        </p:spPr>
        <p:txBody>
          <a:bodyPr wrap="square" rtlCol="0">
            <a:spAutoFit/>
          </a:bodyPr>
          <a:lstStyle/>
          <a:p>
            <a:pPr marL="285750" indent="-285750">
              <a:buClr>
                <a:schemeClr val="bg2">
                  <a:lumMod val="60000"/>
                  <a:lumOff val="40000"/>
                </a:schemeClr>
              </a:buClr>
              <a:buFont typeface="Wingdings" panose="05000000000000000000" pitchFamily="2" charset="2"/>
              <a:buChar char="Ø"/>
            </a:pPr>
            <a:r>
              <a:rPr lang="en-US" sz="1600" dirty="0">
                <a:solidFill>
                  <a:schemeClr val="bg1"/>
                </a:solidFill>
                <a:latin typeface="Times New Roman" panose="02020603050405020304" pitchFamily="18" charset="0"/>
                <a:ea typeface="Times New Roman"/>
                <a:cs typeface="Times New Roman" panose="02020603050405020304" pitchFamily="18" charset="0"/>
                <a:sym typeface="Times New Roman"/>
              </a:rPr>
              <a:t>S</a:t>
            </a:r>
            <a:r>
              <a:rPr lang="en-US" sz="1600" b="0" i="0" u="none" strike="noStrike" dirty="0">
                <a:solidFill>
                  <a:schemeClr val="bg1"/>
                </a:solidFill>
                <a:latin typeface="Times New Roman" panose="02020603050405020304" pitchFamily="18" charset="0"/>
                <a:ea typeface="Times New Roman"/>
                <a:cs typeface="Times New Roman" panose="02020603050405020304" pitchFamily="18" charset="0"/>
                <a:sym typeface="Times New Roman"/>
              </a:rPr>
              <a:t>olve user queries regarding the COVID-19 pandemic across the world. </a:t>
            </a:r>
          </a:p>
          <a:p>
            <a:pPr marL="285750" indent="-285750">
              <a:buClr>
                <a:schemeClr val="bg2">
                  <a:lumMod val="60000"/>
                  <a:lumOff val="40000"/>
                </a:schemeClr>
              </a:buClr>
              <a:buFont typeface="Wingdings" panose="05000000000000000000" pitchFamily="2" charset="2"/>
              <a:buChar char="Ø"/>
            </a:pPr>
            <a:r>
              <a:rPr lang="en-US" sz="1600" dirty="0">
                <a:solidFill>
                  <a:schemeClr val="bg1"/>
                </a:solidFill>
                <a:latin typeface="Times New Roman" panose="02020603050405020304" pitchFamily="18" charset="0"/>
                <a:ea typeface="Times New Roman"/>
                <a:cs typeface="Times New Roman" panose="02020603050405020304" pitchFamily="18" charset="0"/>
                <a:sym typeface="Times New Roman"/>
              </a:rPr>
              <a:t>C</a:t>
            </a:r>
            <a:r>
              <a:rPr lang="en-US" sz="1600" b="0" i="0" u="none" strike="noStrike" dirty="0">
                <a:solidFill>
                  <a:schemeClr val="bg1"/>
                </a:solidFill>
                <a:latin typeface="Times New Roman" panose="02020603050405020304" pitchFamily="18" charset="0"/>
                <a:ea typeface="Times New Roman"/>
                <a:cs typeface="Times New Roman" panose="02020603050405020304" pitchFamily="18" charset="0"/>
                <a:sym typeface="Times New Roman"/>
              </a:rPr>
              <a:t>reate more awareness among people regarding the effects of the pandemic, specifically in the health sector.</a:t>
            </a:r>
          </a:p>
          <a:p>
            <a:pPr marL="285750" indent="-285750">
              <a:buClr>
                <a:schemeClr val="bg2">
                  <a:lumMod val="60000"/>
                  <a:lumOff val="40000"/>
                </a:schemeClr>
              </a:buClr>
              <a:buFont typeface="Wingdings" panose="05000000000000000000" pitchFamily="2" charset="2"/>
              <a:buChar char="Ø"/>
            </a:pPr>
            <a:r>
              <a:rPr lang="en-US" sz="1600" b="0" i="0" u="none" strike="noStrike" dirty="0">
                <a:solidFill>
                  <a:schemeClr val="bg1"/>
                </a:solidFill>
                <a:latin typeface="Times New Roman" panose="02020603050405020304" pitchFamily="18" charset="0"/>
                <a:ea typeface="Times New Roman"/>
                <a:cs typeface="Times New Roman" panose="02020603050405020304" pitchFamily="18" charset="0"/>
                <a:sym typeface="Times New Roman"/>
              </a:rPr>
              <a:t>Bot and power the map-based visualizations of the world which will be also deployed on the same application.</a:t>
            </a:r>
          </a:p>
          <a:p>
            <a:pPr marL="285750" indent="-285750">
              <a:buClr>
                <a:schemeClr val="bg2">
                  <a:lumMod val="60000"/>
                  <a:lumOff val="4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The chatbot aims to provide an accessible natural language interface to dynamic virus-related information</a:t>
            </a:r>
          </a:p>
          <a:p>
            <a:pPr marL="285750" indent="-285750">
              <a:buClr>
                <a:schemeClr val="bg2">
                  <a:lumMod val="60000"/>
                  <a:lumOff val="4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Visualizations aiding with the impact of information received and improving the overall experience of the application.</a:t>
            </a:r>
          </a:p>
          <a:p>
            <a:pPr marL="285750" indent="-285750">
              <a:buClr>
                <a:schemeClr val="bg2">
                  <a:lumMod val="60000"/>
                  <a:lumOff val="40000"/>
                </a:schemeClr>
              </a:buClr>
              <a:buFont typeface="Wingdings" panose="05000000000000000000" pitchFamily="2" charset="2"/>
              <a:buChar char="Ø"/>
            </a:pPr>
            <a:endParaRPr lang="en-US" dirty="0"/>
          </a:p>
          <a:p>
            <a:pPr marL="285750" indent="-285750">
              <a:buClr>
                <a:schemeClr val="bg2">
                  <a:lumMod val="60000"/>
                  <a:lumOff val="40000"/>
                </a:schemeClr>
              </a:buClr>
              <a:buFont typeface="Wingdings" panose="05000000000000000000" pitchFamily="2" charset="2"/>
              <a:buChar char="Ø"/>
            </a:pPr>
            <a:endParaRPr lang="en-I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Google Shape;312;p5"/>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13" name="Google Shape;313;p5"/>
          <p:cNvCxnSpPr/>
          <p:nvPr/>
        </p:nvCxnSpPr>
        <p:spPr>
          <a:xfrm>
            <a:off x="4654295" y="1828800"/>
            <a:ext cx="0" cy="3200400"/>
          </a:xfrm>
          <a:prstGeom prst="straightConnector1">
            <a:avLst/>
          </a:prstGeom>
          <a:noFill/>
          <a:ln w="19050" cap="flat" cmpd="sng">
            <a:solidFill>
              <a:srgbClr val="4CB9C3"/>
            </a:solidFill>
            <a:prstDash val="solid"/>
            <a:round/>
            <a:headEnd type="none" w="sm" len="sm"/>
            <a:tailEnd type="none" w="sm" len="sm"/>
          </a:ln>
        </p:spPr>
      </p:cxnSp>
      <p:pic>
        <p:nvPicPr>
          <p:cNvPr id="314" name="Google Shape;314;p5"/>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15" name="Google Shape;315;p5"/>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16" name="Google Shape;316;p5"/>
          <p:cNvSpPr txBox="1">
            <a:spLocks noGrp="1"/>
          </p:cNvSpPr>
          <p:nvPr>
            <p:ph type="title"/>
          </p:nvPr>
        </p:nvSpPr>
        <p:spPr>
          <a:xfrm>
            <a:off x="806195" y="804672"/>
            <a:ext cx="3600428" cy="503192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Project Plan</a:t>
            </a:r>
            <a:endParaRPr dirty="0"/>
          </a:p>
        </p:txBody>
      </p:sp>
      <p:sp>
        <p:nvSpPr>
          <p:cNvPr id="317" name="Google Shape;317;p5"/>
          <p:cNvSpPr txBox="1">
            <a:spLocks noGrp="1"/>
          </p:cNvSpPr>
          <p:nvPr>
            <p:ph type="body" idx="1"/>
          </p:nvPr>
        </p:nvSpPr>
        <p:spPr>
          <a:xfrm>
            <a:off x="4947610" y="847343"/>
            <a:ext cx="6399930" cy="5248657"/>
          </a:xfrm>
          <a:prstGeom prst="rect">
            <a:avLst/>
          </a:prstGeom>
          <a:noFill/>
          <a:ln>
            <a:noFill/>
          </a:ln>
        </p:spPr>
        <p:txBody>
          <a:bodyPr spcFirstLastPara="1" wrap="square" lIns="91425" tIns="45700" rIns="91425" bIns="45700" anchor="ctr" anchorCtr="0">
            <a:normAutofit fontScale="92500" lnSpcReduction="10000"/>
          </a:bodyPr>
          <a:lstStyle/>
          <a:p>
            <a:pPr marL="0" indent="0">
              <a:lnSpc>
                <a:spcPct val="90000"/>
              </a:lnSpc>
              <a:spcBef>
                <a:spcPts val="0"/>
              </a:spcBef>
              <a:buSzPts val="1360"/>
              <a:buNone/>
            </a:pPr>
            <a:r>
              <a:rPr lang="en-GB" sz="1700" dirty="0">
                <a:latin typeface="Times New Roman"/>
                <a:ea typeface="Times New Roman"/>
                <a:cs typeface="Times New Roman"/>
                <a:sym typeface="Times New Roman"/>
              </a:rPr>
              <a:t>After having achieved partial V1.2, lacking the integration of the chatbot with the front end pf the application, we aim to further breakdown tasks and reach goals into sprints and release versions. As part of the main non-trivial extension we would like to first refine the scope of the chatbot to being strictly restricted to information regarding Ireland. </a:t>
            </a: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r>
              <a:rPr lang="en-US" sz="1700" b="1" u="sng" dirty="0">
                <a:latin typeface="Times New Roman"/>
                <a:ea typeface="Times New Roman"/>
                <a:cs typeface="Times New Roman"/>
                <a:sym typeface="Times New Roman"/>
              </a:rPr>
              <a:t>Version 2.0</a:t>
            </a:r>
            <a:r>
              <a:rPr lang="en-US" sz="1700" u="sng" dirty="0">
                <a:latin typeface="Times New Roman"/>
                <a:ea typeface="Times New Roman"/>
                <a:cs typeface="Times New Roman"/>
                <a:sym typeface="Times New Roman"/>
              </a:rPr>
              <a:t>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(7</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13</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dirty="0"/>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Reviewing the Lex API and identifying the constraints to develop core intents which will be deployed from start to end. Integration of second API with the existing data.</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2.1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(14</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20</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sz="1700" b="1" u="sng"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Integration of the chatbot to the existing web application, </a:t>
            </a:r>
            <a:r>
              <a:rPr lang="en-US" sz="1600" dirty="0">
                <a:latin typeface="Times New Roman"/>
                <a:ea typeface="Times New Roman"/>
                <a:cs typeface="Times New Roman"/>
                <a:sym typeface="Times New Roman"/>
              </a:rPr>
              <a:t>With fine tuning the scope of the project to better accommodate the development process. </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2.2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(21</a:t>
            </a:r>
            <a:r>
              <a:rPr lang="en-US" sz="1700" b="1" baseline="30000" dirty="0">
                <a:latin typeface="Times New Roman"/>
                <a:ea typeface="Times New Roman"/>
                <a:cs typeface="Times New Roman"/>
                <a:sym typeface="Times New Roman"/>
              </a:rPr>
              <a:t>st</a:t>
            </a:r>
            <a:r>
              <a:rPr lang="en-US" sz="1700" b="1" dirty="0">
                <a:latin typeface="Times New Roman"/>
                <a:ea typeface="Times New Roman"/>
                <a:cs typeface="Times New Roman"/>
                <a:sym typeface="Times New Roman"/>
              </a:rPr>
              <a:t> July – 28</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 🡪 Milestone 2/Final Product</a:t>
            </a: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Refining the functionality of the application to better improve User Experience and streamlining of the paramount tasks (House the Chat-Bot and prepare the map visualizations) and preparation of final evaluation framework in preparation of user testing.</a:t>
            </a:r>
            <a:endParaRPr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
          <p:cNvSpPr txBox="1">
            <a:spLocks noGrp="1"/>
          </p:cNvSpPr>
          <p:nvPr>
            <p:ph type="title"/>
          </p:nvPr>
        </p:nvSpPr>
        <p:spPr>
          <a:xfrm>
            <a:off x="311085" y="291831"/>
            <a:ext cx="9893230" cy="40575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400"/>
              <a:buFont typeface="Times New Roman"/>
              <a:buNone/>
            </a:pPr>
            <a:r>
              <a:rPr lang="en-US" sz="2400" b="1">
                <a:latin typeface="Times New Roman"/>
                <a:ea typeface="Times New Roman"/>
                <a:cs typeface="Times New Roman"/>
                <a:sym typeface="Times New Roman"/>
              </a:rPr>
              <a:t>Roles</a:t>
            </a:r>
            <a:endParaRPr/>
          </a:p>
        </p:txBody>
      </p:sp>
      <p:sp>
        <p:nvSpPr>
          <p:cNvPr id="323" name="Google Shape;323;p6"/>
          <p:cNvSpPr txBox="1">
            <a:spLocks noGrp="1"/>
          </p:cNvSpPr>
          <p:nvPr>
            <p:ph type="body" idx="1"/>
          </p:nvPr>
        </p:nvSpPr>
        <p:spPr>
          <a:xfrm>
            <a:off x="311085" y="697583"/>
            <a:ext cx="10416618" cy="575977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1776"/>
              <a:buNone/>
            </a:pPr>
            <a:endParaRPr sz="2220" b="1"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Aditya and </a:t>
            </a:r>
            <a:r>
              <a:rPr lang="en-US" sz="1850" b="1" dirty="0" err="1">
                <a:solidFill>
                  <a:srgbClr val="EC5453"/>
                </a:solidFill>
                <a:latin typeface="Times New Roman"/>
                <a:ea typeface="Times New Roman"/>
                <a:cs typeface="Times New Roman"/>
                <a:sym typeface="Times New Roman"/>
              </a:rPr>
              <a:t>Minaz</a:t>
            </a:r>
            <a:r>
              <a:rPr lang="en-US" sz="1850" b="1" dirty="0">
                <a:solidFill>
                  <a:srgbClr val="EC5453"/>
                </a:solidFill>
                <a:latin typeface="Times New Roman"/>
                <a:ea typeface="Times New Roman"/>
                <a:cs typeface="Times New Roman"/>
                <a:sym typeface="Times New Roman"/>
              </a:rPr>
              <a:t> (Front-End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Decide on the UI design and layout and functionality of the Webpage with the subsequent creation of Front-End.</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Integration of the Front-End with the Back-End. Refine the Web page with improved functionality to help better the      	UX</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Apurva and Vishal (Data and Visualization Team)</a:t>
            </a:r>
            <a:br>
              <a:rPr lang="en-US" sz="1850" dirty="0">
                <a:latin typeface="Times New Roman"/>
                <a:ea typeface="Times New Roman"/>
                <a:cs typeface="Times New Roman"/>
                <a:sym typeface="Times New Roman"/>
              </a:rPr>
            </a:br>
            <a:r>
              <a:rPr lang="en-US" sz="1665" i="0" u="none" strike="noStrike" dirty="0">
                <a:latin typeface="Times New Roman"/>
                <a:ea typeface="Times New Roman"/>
                <a:cs typeface="Times New Roman"/>
                <a:sym typeface="Times New Roman"/>
              </a:rPr>
              <a:t>Research on </a:t>
            </a:r>
            <a:r>
              <a:rPr lang="en-US" sz="1665" dirty="0">
                <a:latin typeface="Times New Roman"/>
                <a:ea typeface="Times New Roman"/>
                <a:cs typeface="Times New Roman"/>
                <a:sym typeface="Times New Roman"/>
              </a:rPr>
              <a:t>the second potential</a:t>
            </a:r>
            <a:r>
              <a:rPr lang="en-US" sz="1665" i="0" u="none" strike="noStrike" dirty="0">
                <a:latin typeface="Times New Roman"/>
                <a:ea typeface="Times New Roman"/>
                <a:cs typeface="Times New Roman"/>
                <a:sym typeface="Times New Roman"/>
              </a:rPr>
              <a:t> API required and write scripts for Data Collection.</a:t>
            </a:r>
            <a:endParaRPr sz="1665" b="1" dirty="0">
              <a:latin typeface="Times New Roman"/>
              <a:ea typeface="Times New Roman"/>
              <a:cs typeface="Times New Roman"/>
              <a:sym typeface="Times New Roman"/>
            </a:endParaRPr>
          </a:p>
          <a:p>
            <a:pPr marL="0" lvl="0" indent="0" algn="l" rtl="0">
              <a:lnSpc>
                <a:spcPct val="80000"/>
              </a:lnSpc>
              <a:spcBef>
                <a:spcPts val="0"/>
              </a:spcBef>
              <a:spcAft>
                <a:spcPts val="0"/>
              </a:spcAft>
              <a:buSzPts val="1332"/>
              <a:buNone/>
            </a:pPr>
            <a:r>
              <a:rPr lang="en-US" sz="1665" b="1" i="0" u="none" strike="noStrike"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Data Mining and Data Cleaning/Pre-processing </a:t>
            </a:r>
            <a:r>
              <a:rPr lang="en-US" sz="1665" dirty="0">
                <a:latin typeface="Times New Roman"/>
                <a:ea typeface="Times New Roman"/>
                <a:cs typeface="Times New Roman"/>
                <a:sym typeface="Times New Roman"/>
              </a:rPr>
              <a:t>as</a:t>
            </a:r>
            <a:r>
              <a:rPr lang="en-US" sz="1665" b="0" i="0" u="none" strike="noStrike" dirty="0">
                <a:latin typeface="Times New Roman"/>
                <a:ea typeface="Times New Roman"/>
                <a:cs typeface="Times New Roman"/>
                <a:sym typeface="Times New Roman"/>
              </a:rPr>
              <a:t> and when required.</a:t>
            </a:r>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NLP Processing for Text and research/deploy visualizations.</a:t>
            </a:r>
            <a:br>
              <a:rPr lang="en-US" sz="1665" b="0" i="0" u="none" strike="noStrike" dirty="0">
                <a:solidFill>
                  <a:srgbClr val="000000"/>
                </a:solidFill>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Ashwin (Cloud Deployment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Test/Deploy the required resources (Data Lake/ PostgreSQL/Data Factory/DB).</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Create dummy scripts and trigger them using data factory pipelines.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Research on how to connect PostgreSQL to Front-end.</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err="1">
                <a:solidFill>
                  <a:srgbClr val="EC5453"/>
                </a:solidFill>
                <a:latin typeface="Times New Roman"/>
                <a:ea typeface="Times New Roman"/>
                <a:cs typeface="Times New Roman"/>
                <a:sym typeface="Times New Roman"/>
              </a:rPr>
              <a:t>Sumit</a:t>
            </a:r>
            <a:r>
              <a:rPr lang="en-US" sz="1850" b="1" dirty="0">
                <a:solidFill>
                  <a:srgbClr val="EC5453"/>
                </a:solidFill>
                <a:latin typeface="Times New Roman"/>
                <a:ea typeface="Times New Roman"/>
                <a:cs typeface="Times New Roman"/>
                <a:sym typeface="Times New Roman"/>
              </a:rPr>
              <a:t> and </a:t>
            </a:r>
            <a:r>
              <a:rPr lang="en-US" sz="1850" b="1" dirty="0" err="1">
                <a:solidFill>
                  <a:srgbClr val="EC5453"/>
                </a:solidFill>
                <a:latin typeface="Times New Roman"/>
                <a:ea typeface="Times New Roman"/>
                <a:cs typeface="Times New Roman"/>
                <a:sym typeface="Times New Roman"/>
              </a:rPr>
              <a:t>Nripendra</a:t>
            </a:r>
            <a:r>
              <a:rPr lang="en-US" sz="1850" b="1" dirty="0">
                <a:solidFill>
                  <a:srgbClr val="EC5453"/>
                </a:solidFill>
                <a:latin typeface="Times New Roman"/>
                <a:ea typeface="Times New Roman"/>
                <a:cs typeface="Times New Roman"/>
                <a:sym typeface="Times New Roman"/>
              </a:rPr>
              <a:t> (Django Team)</a:t>
            </a:r>
            <a:endParaRPr dirty="0"/>
          </a:p>
          <a:p>
            <a:pPr marL="0" lvl="0" indent="0" algn="l" rtl="0">
              <a:lnSpc>
                <a:spcPct val="80000"/>
              </a:lnSpc>
              <a:spcBef>
                <a:spcPts val="0"/>
              </a:spcBef>
              <a:spcAft>
                <a:spcPts val="0"/>
              </a:spcAft>
              <a:buSzPts val="1480"/>
              <a:buNone/>
            </a:pPr>
            <a:r>
              <a:rPr lang="en-US" sz="1665" dirty="0">
                <a:latin typeface="Times New Roman"/>
                <a:ea typeface="Times New Roman"/>
                <a:cs typeface="Times New Roman"/>
                <a:sym typeface="Times New Roman"/>
              </a:rPr>
              <a:t>       Analyze for the risks involved and prepare </a:t>
            </a:r>
            <a:r>
              <a:rPr lang="en-US" sz="1665" dirty="0" err="1">
                <a:latin typeface="Times New Roman"/>
                <a:ea typeface="Times New Roman"/>
                <a:cs typeface="Times New Roman"/>
                <a:sym typeface="Times New Roman"/>
              </a:rPr>
              <a:t>.Net</a:t>
            </a:r>
            <a:r>
              <a:rPr lang="en-US" sz="1665" dirty="0">
                <a:latin typeface="Times New Roman"/>
                <a:ea typeface="Times New Roman"/>
                <a:cs typeface="Times New Roman"/>
                <a:sym typeface="Times New Roman"/>
              </a:rPr>
              <a:t> Backup</a:t>
            </a:r>
          </a:p>
          <a:p>
            <a:pPr marL="0" lvl="0" indent="0" algn="l" rtl="0">
              <a:lnSpc>
                <a:spcPct val="80000"/>
              </a:lnSpc>
              <a:spcBef>
                <a:spcPts val="0"/>
              </a:spcBef>
              <a:spcAft>
                <a:spcPts val="0"/>
              </a:spcAft>
              <a:buSzPts val="1480"/>
              <a:buNone/>
            </a:pPr>
            <a:r>
              <a:rPr lang="en-GB" dirty="0"/>
              <a:t>     </a:t>
            </a:r>
            <a:r>
              <a:rPr lang="en-GB" sz="1690" dirty="0">
                <a:latin typeface="Times New Roman" panose="02020603050405020304" pitchFamily="18" charset="0"/>
                <a:cs typeface="Times New Roman" panose="02020603050405020304" pitchFamily="18" charset="0"/>
              </a:rPr>
              <a:t>Prepare the structure of Lex API, and develop intents based on user requirements.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Creation of Back-End and integration with the front-end.</a:t>
            </a:r>
            <a:endParaRPr dirty="0"/>
          </a:p>
          <a:p>
            <a:pPr marL="0" lvl="0" indent="0" algn="l" rtl="0">
              <a:lnSpc>
                <a:spcPct val="80000"/>
              </a:lnSpc>
              <a:spcBef>
                <a:spcPts val="0"/>
              </a:spcBef>
              <a:spcAft>
                <a:spcPts val="0"/>
              </a:spcAft>
              <a:buSzPts val="1332"/>
              <a:buNone/>
            </a:pPr>
            <a:endParaRPr sz="1665" dirty="0">
              <a:latin typeface="Times New Roman"/>
              <a:ea typeface="Times New Roman"/>
              <a:cs typeface="Times New Roman"/>
              <a:sym typeface="Times New Roman"/>
            </a:endParaRPr>
          </a:p>
          <a:p>
            <a:pPr marL="0" lvl="0" indent="0" algn="l" rtl="0">
              <a:lnSpc>
                <a:spcPct val="80000"/>
              </a:lnSpc>
              <a:spcBef>
                <a:spcPts val="0"/>
              </a:spcBef>
              <a:spcAft>
                <a:spcPts val="0"/>
              </a:spcAft>
              <a:buSzPts val="1480"/>
              <a:buNone/>
            </a:pPr>
            <a:br>
              <a:rPr lang="en-US" sz="1850" dirty="0">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646111" y="452719"/>
            <a:ext cx="9404723" cy="7437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Architecture</a:t>
            </a:r>
            <a:endParaRPr sz="3600">
              <a:latin typeface="Times New Roman"/>
              <a:ea typeface="Times New Roman"/>
              <a:cs typeface="Times New Roman"/>
              <a:sym typeface="Times New Roman"/>
            </a:endParaRPr>
          </a:p>
        </p:txBody>
      </p:sp>
      <p:pic>
        <p:nvPicPr>
          <p:cNvPr id="3" name="Picture 2" descr="A screenshot of a cell phone&#10;&#10;Description automatically generated">
            <a:extLst>
              <a:ext uri="{FF2B5EF4-FFF2-40B4-BE49-F238E27FC236}">
                <a16:creationId xmlns:a16="http://schemas.microsoft.com/office/drawing/2014/main" id="{418B172B-1CB8-4E30-BFCC-20AE1D9AB14B}"/>
              </a:ext>
            </a:extLst>
          </p:cNvPr>
          <p:cNvPicPr>
            <a:picLocks noChangeAspect="1"/>
          </p:cNvPicPr>
          <p:nvPr/>
        </p:nvPicPr>
        <p:blipFill>
          <a:blip r:embed="rId3"/>
          <a:stretch>
            <a:fillRect/>
          </a:stretch>
        </p:blipFill>
        <p:spPr>
          <a:xfrm>
            <a:off x="646111" y="1196503"/>
            <a:ext cx="9554908" cy="4772691"/>
          </a:xfrm>
          <a:prstGeom prst="rect">
            <a:avLst/>
          </a:prstGeom>
        </p:spPr>
      </p:pic>
      <p:sp>
        <p:nvSpPr>
          <p:cNvPr id="5" name="Text Placeholder 4">
            <a:extLst>
              <a:ext uri="{FF2B5EF4-FFF2-40B4-BE49-F238E27FC236}">
                <a16:creationId xmlns:a16="http://schemas.microsoft.com/office/drawing/2014/main" id="{3AD82B7B-31AB-4898-875B-FD096787C042}"/>
              </a:ext>
            </a:extLst>
          </p:cNvPr>
          <p:cNvSpPr>
            <a:spLocks noGrp="1"/>
          </p:cNvSpPr>
          <p:nvPr>
            <p:ph type="body" idx="1"/>
          </p:nvPr>
        </p:nvSpPr>
        <p:spPr/>
        <p:txBody>
          <a:bodyPr/>
          <a:lstStyle/>
          <a:p>
            <a:pPr marL="137160" indent="0">
              <a:buNone/>
            </a:pPr>
            <a:endParaRPr lang="en-I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75908"/>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lnSpc>
                <a:spcPct val="90000"/>
              </a:lnSpc>
              <a:spcBef>
                <a:spcPts val="0"/>
              </a:spcBef>
              <a:spcAft>
                <a:spcPts val="0"/>
              </a:spcAft>
              <a:buSzPts val="1200"/>
              <a:buChar char="►"/>
            </a:pPr>
            <a:r>
              <a:rPr lang="en-US" sz="1500" b="1" u="sng" dirty="0">
                <a:latin typeface="Times New Roman"/>
                <a:ea typeface="Times New Roman"/>
                <a:cs typeface="Times New Roman"/>
                <a:sym typeface="Times New Roman"/>
              </a:rPr>
              <a:t>Data to be considered</a:t>
            </a:r>
            <a:endParaRPr dirty="0"/>
          </a:p>
          <a:p>
            <a:pPr marL="0" marR="0" lvl="0" indent="0" algn="l" rtl="0">
              <a:lnSpc>
                <a:spcPct val="90000"/>
              </a:lnSpc>
              <a:spcBef>
                <a:spcPts val="0"/>
              </a:spcBef>
              <a:spcAft>
                <a:spcPts val="0"/>
              </a:spcAft>
              <a:buSzPts val="1200"/>
              <a:buNone/>
            </a:pPr>
            <a:endParaRPr sz="15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600" dirty="0">
                <a:latin typeface="Times New Roman" panose="02020603050405020304" pitchFamily="18" charset="0"/>
                <a:ea typeface="Times New Roman"/>
                <a:cs typeface="Times New Roman" panose="02020603050405020304" pitchFamily="18" charset="0"/>
                <a:sym typeface="Times New Roman"/>
              </a:rPr>
              <a:t>We are considering data from various APIs; We scoured the web for COVID-19 API’s or other implementations of centralized world data regarding the pandemic. We plan to consider two broad types : DYNAMIC and STATIC data. Once the data is collected and curated, we aim to filter the type of queries the bot is able to answer.</a:t>
            </a:r>
            <a:endParaRPr sz="1600" dirty="0">
              <a:latin typeface="Times New Roman" panose="02020603050405020304" pitchFamily="18" charset="0"/>
              <a:cs typeface="Times New Roman" panose="02020603050405020304" pitchFamily="18" charset="0"/>
            </a:endParaRPr>
          </a:p>
          <a:p>
            <a:pPr marL="0" marR="0" lvl="0" indent="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0" marR="0" lvl="0" indent="7620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r>
              <a:rPr lang="en-US" sz="1500" b="1" u="sng" dirty="0">
                <a:latin typeface="Times New Roman" panose="02020603050405020304" pitchFamily="18" charset="0"/>
                <a:ea typeface="Times New Roman"/>
                <a:cs typeface="Times New Roman" panose="02020603050405020304" pitchFamily="18" charset="0"/>
                <a:sym typeface="Times New Roman"/>
              </a:rPr>
              <a:t>DYNAMIC / LIVE DATA</a:t>
            </a:r>
            <a:endParaRPr dirty="0">
              <a:latin typeface="Times New Roman" panose="02020603050405020304" pitchFamily="18" charset="0"/>
              <a:cs typeface="Times New Roman" panose="02020603050405020304" pitchFamily="18" charset="0"/>
            </a:endParaRPr>
          </a:p>
          <a:p>
            <a:pPr marL="0" marR="0" lvl="0" indent="0" algn="l" rtl="0">
              <a:lnSpc>
                <a:spcPct val="90000"/>
              </a:lnSpc>
              <a:spcBef>
                <a:spcPts val="0"/>
              </a:spcBef>
              <a:spcAft>
                <a:spcPts val="0"/>
              </a:spcAft>
              <a:buSzPts val="1200"/>
              <a:buNone/>
            </a:pPr>
            <a:endParaRPr sz="1500" b="1" u="sng"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a:t>
            </a:r>
            <a:r>
              <a:rPr lang="en-US" sz="1500" b="1" dirty="0">
                <a:latin typeface="Times New Roman" panose="02020603050405020304" pitchFamily="18" charset="0"/>
                <a:ea typeface="Times New Roman"/>
                <a:cs typeface="Times New Roman" panose="02020603050405020304" pitchFamily="18" charset="0"/>
                <a:sym typeface="Times New Roman"/>
              </a:rPr>
              <a:t>Statistics of COVID-19 cases Per Country [Real Time Data, Updating regularly]</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Total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Active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Recovered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Deceased cases</a:t>
            </a:r>
            <a:endParaRPr dirty="0">
              <a:latin typeface="Times New Roman" panose="02020603050405020304" pitchFamily="18" charset="0"/>
              <a:cs typeface="Times New Roman" panose="02020603050405020304" pitchFamily="18" charset="0"/>
            </a:endParaRPr>
          </a:p>
          <a:p>
            <a:pPr marL="800100" lvl="2" indent="-228600" algn="l" rtl="0">
              <a:lnSpc>
                <a:spcPct val="90000"/>
              </a:lnSpc>
              <a:spcBef>
                <a:spcPts val="0"/>
              </a:spcBef>
              <a:spcAft>
                <a:spcPts val="0"/>
              </a:spcAft>
              <a:buSzPts val="1200"/>
              <a:buChar char="►"/>
            </a:pPr>
            <a:r>
              <a:rPr lang="en-US" sz="1500" dirty="0">
                <a:latin typeface="Times New Roman" panose="02020603050405020304" pitchFamily="18" charset="0"/>
                <a:ea typeface="Times New Roman"/>
                <a:cs typeface="Times New Roman" panose="02020603050405020304" pitchFamily="18" charset="0"/>
                <a:sym typeface="Times New Roman"/>
              </a:rPr>
              <a:t>Tests done</a:t>
            </a:r>
            <a:endParaRPr dirty="0">
              <a:latin typeface="Times New Roman" panose="02020603050405020304" pitchFamily="18" charset="0"/>
              <a:cs typeface="Times New Roman" panose="02020603050405020304" pitchFamily="18" charset="0"/>
            </a:endParaRPr>
          </a:p>
          <a:p>
            <a:pPr marL="800100" lvl="2" indent="-15240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4"/>
              </a:rPr>
              <a:t>https://api.covid19api.com/summary</a:t>
            </a:r>
            <a:endParaRPr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5"/>
              </a:rPr>
              <a:t>https://api.covid19api.com/countries</a:t>
            </a:r>
            <a:endParaRPr lang="en-US" sz="1500" u="sng" dirty="0">
              <a:solidFill>
                <a:schemeClr val="hlink"/>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GB" sz="1500" dirty="0">
                <a:latin typeface="Times New Roman" panose="02020603050405020304" pitchFamily="18" charset="0"/>
                <a:ea typeface="Times New Roman"/>
                <a:cs typeface="Times New Roman" panose="02020603050405020304" pitchFamily="18" charset="0"/>
                <a:sym typeface="Times New Roman"/>
                <a:hlinkClick r:id="rId6"/>
              </a:rPr>
              <a:t>https://raw.githubusercontent.com/microsoft/Bing-COVID-19-Data/master/data/Bing-COVID19-Data.csv</a:t>
            </a:r>
            <a:endParaRPr lang="en-GB" sz="1500" dirty="0">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90000"/>
              </a:lnSpc>
              <a:spcBef>
                <a:spcPts val="0"/>
              </a:spcBef>
              <a:spcAft>
                <a:spcPts val="0"/>
              </a:spcAft>
              <a:buSzPts val="1200"/>
              <a:buFont typeface="Noto Sans Symbols"/>
              <a:buChar char="❖"/>
            </a:pPr>
            <a:r>
              <a:rPr lang="en-GB" sz="1500" dirty="0">
                <a:latin typeface="Times New Roman" panose="02020603050405020304" pitchFamily="18" charset="0"/>
                <a:ea typeface="Times New Roman"/>
                <a:cs typeface="Times New Roman" panose="02020603050405020304" pitchFamily="18" charset="0"/>
                <a:sym typeface="Times New Roman"/>
                <a:hlinkClick r:id="rId7"/>
              </a:rPr>
              <a:t>https://www.programmableweb.com/api/yatko-coronavirus-map-rest-api-v10https://api.quarantine.country/api/v1/summary/latest</a:t>
            </a:r>
            <a:endParaRPr lang="en-GB" sz="15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endParaRPr lang="en-GB" sz="1500" b="1"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endParaRPr lang="en-GB" sz="1500" b="1"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r>
              <a:rPr lang="en-GB" sz="1800" dirty="0">
                <a:latin typeface="Times New Roman" panose="02020603050405020304" pitchFamily="18" charset="0"/>
                <a:ea typeface="Times New Roman"/>
                <a:cs typeface="Times New Roman" panose="02020603050405020304" pitchFamily="18" charset="0"/>
                <a:sym typeface="Times New Roman"/>
              </a:rPr>
              <a:t>As Part of fine tuning the scope of the project, we decided to prepare data of Ireland regarding the pandemic in greater detail to demonstrate the current scope of the project.</a:t>
            </a:r>
          </a:p>
          <a:p>
            <a:pPr marL="0" marR="0" lvl="0" indent="0" algn="l" rtl="0">
              <a:lnSpc>
                <a:spcPct val="90000"/>
              </a:lnSpc>
              <a:spcBef>
                <a:spcPts val="0"/>
              </a:spcBef>
              <a:spcAft>
                <a:spcPts val="0"/>
              </a:spcAft>
              <a:buSzPts val="1200"/>
              <a:buNone/>
            </a:pPr>
            <a:r>
              <a:rPr lang="en-GB" sz="1800" dirty="0">
                <a:latin typeface="Times New Roman" panose="02020603050405020304" pitchFamily="18" charset="0"/>
                <a:ea typeface="Times New Roman"/>
                <a:cs typeface="Times New Roman" panose="02020603050405020304" pitchFamily="18" charset="0"/>
                <a:sym typeface="Times New Roman"/>
              </a:rPr>
              <a:t>The refined </a:t>
            </a:r>
            <a:r>
              <a:rPr lang="en-GB" sz="1800" dirty="0" err="1">
                <a:latin typeface="Times New Roman" panose="02020603050405020304" pitchFamily="18" charset="0"/>
                <a:ea typeface="Times New Roman"/>
                <a:cs typeface="Times New Roman" panose="02020603050405020304" pitchFamily="18" charset="0"/>
                <a:sym typeface="Times New Roman"/>
              </a:rPr>
              <a:t>irish</a:t>
            </a:r>
            <a:r>
              <a:rPr lang="en-GB" sz="1800" dirty="0">
                <a:latin typeface="Times New Roman" panose="02020603050405020304" pitchFamily="18" charset="0"/>
                <a:ea typeface="Times New Roman"/>
                <a:cs typeface="Times New Roman" panose="02020603050405020304" pitchFamily="18" charset="0"/>
                <a:sym typeface="Times New Roman"/>
              </a:rPr>
              <a:t> data is aimed to demonstrate what type of data of each country we envision the final version of the application would contain for users to access.</a:t>
            </a:r>
            <a:endParaRPr sz="18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90000"/>
              </a:lnSpc>
              <a:spcBef>
                <a:spcPts val="0"/>
              </a:spcBef>
              <a:spcAft>
                <a:spcPts val="0"/>
              </a:spcAft>
              <a:buSzPts val="1200"/>
              <a:buNone/>
            </a:pPr>
            <a:endParaRPr sz="1500" dirty="0">
              <a:latin typeface="Times New Roman" panose="02020603050405020304" pitchFamily="18" charset="0"/>
              <a:ea typeface="Times New Roman"/>
              <a:cs typeface="Times New Roman" panose="02020603050405020304" pitchFamily="18" charset="0"/>
              <a:sym typeface="Times New Roman"/>
            </a:endParaRPr>
          </a:p>
          <a:p>
            <a:pPr marL="252000" algn="just">
              <a:lnSpc>
                <a:spcPct val="120000"/>
              </a:lnSpc>
            </a:pPr>
            <a:r>
              <a:rPr lang="en-US" sz="1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Worked on collecting data that is specific to Ireland. Used the data provided by data.gov.ie</a:t>
            </a:r>
          </a:p>
          <a:p>
            <a:pPr marL="252000" algn="just">
              <a:lnSpc>
                <a:spcPct val="120000"/>
              </a:lnSpc>
            </a:pPr>
            <a:r>
              <a:rPr lang="en-US" sz="1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This data source provides us with the data focused on Ireland only. It provides the statistical data for Ireland’s 26 counties separately as well as for the country as a whole. </a:t>
            </a:r>
          </a:p>
          <a:p>
            <a:pPr marL="252000" algn="just">
              <a:lnSpc>
                <a:spcPct val="120000"/>
              </a:lnSpc>
            </a:pPr>
            <a:r>
              <a:rPr lang="en-US" sz="1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columns it provides are : </a:t>
            </a:r>
            <a:r>
              <a:rPr lang="en-US" sz="15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CountyName</a:t>
            </a:r>
            <a:r>
              <a:rPr lang="en-US" sz="1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Population, </a:t>
            </a:r>
            <a:r>
              <a:rPr lang="en-US" sz="15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ConfirmedCases</a:t>
            </a:r>
            <a:r>
              <a:rPr lang="en-US" sz="1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Case by population, Confirmed/Deaths/Recovered, Hospitalized cases (Age-Group Related Statistics), Gender-wise COVID-19 cases, Reason of spread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
          <p:cNvSpPr txBox="1">
            <a:spLocks noGrp="1"/>
          </p:cNvSpPr>
          <p:nvPr>
            <p:ph type="title"/>
          </p:nvPr>
        </p:nvSpPr>
        <p:spPr>
          <a:xfrm>
            <a:off x="646112" y="452718"/>
            <a:ext cx="9403741" cy="7048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600"/>
              <a:buFont typeface="Times New Roman"/>
              <a:buNone/>
            </a:pPr>
            <a:r>
              <a:rPr lang="en-US" sz="3600">
                <a:latin typeface="Times New Roman"/>
                <a:ea typeface="Times New Roman"/>
                <a:cs typeface="Times New Roman"/>
                <a:sym typeface="Times New Roman"/>
              </a:rPr>
              <a:t>GitHub</a:t>
            </a:r>
            <a:endParaRPr/>
          </a:p>
        </p:txBody>
      </p:sp>
      <p:sp>
        <p:nvSpPr>
          <p:cNvPr id="344" name="Google Shape;344;p9"/>
          <p:cNvSpPr txBox="1">
            <a:spLocks noGrp="1"/>
          </p:cNvSpPr>
          <p:nvPr>
            <p:ph type="body" idx="1"/>
          </p:nvPr>
        </p:nvSpPr>
        <p:spPr>
          <a:xfrm>
            <a:off x="476656" y="1070043"/>
            <a:ext cx="9786026" cy="53352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Work done until now; like ideas proposed, minutes of meetings, any research done so far related to the project, has been pushed onto our team’s repository.</a:t>
            </a: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We’ve created different folders and are constantly push-committing the work as and when it is completed.</a:t>
            </a:r>
            <a:endParaRPr/>
          </a:p>
          <a:p>
            <a:pPr marL="342900" lvl="0" indent="-342900" algn="l" rtl="0">
              <a:spcBef>
                <a:spcPts val="1000"/>
              </a:spcBef>
              <a:spcAft>
                <a:spcPts val="0"/>
              </a:spcAft>
              <a:buSzPts val="1600"/>
              <a:buChar char="►"/>
            </a:pPr>
            <a:r>
              <a:rPr lang="en-US">
                <a:latin typeface="Times New Roman"/>
                <a:ea typeface="Times New Roman"/>
                <a:cs typeface="Times New Roman"/>
                <a:sym typeface="Times New Roman"/>
              </a:rPr>
              <a:t>Just to give a gist…</a:t>
            </a:r>
            <a:endParaRPr/>
          </a:p>
        </p:txBody>
      </p:sp>
      <p:pic>
        <p:nvPicPr>
          <p:cNvPr id="3" name="Picture 2">
            <a:extLst>
              <a:ext uri="{FF2B5EF4-FFF2-40B4-BE49-F238E27FC236}">
                <a16:creationId xmlns:a16="http://schemas.microsoft.com/office/drawing/2014/main" id="{E1B75C29-ACA7-4D1C-82DB-7E7A084DD515}"/>
              </a:ext>
            </a:extLst>
          </p:cNvPr>
          <p:cNvPicPr>
            <a:picLocks noChangeAspect="1"/>
          </p:cNvPicPr>
          <p:nvPr/>
        </p:nvPicPr>
        <p:blipFill rotWithShape="1">
          <a:blip r:embed="rId3"/>
          <a:srcRect l="51079" t="38621" r="14137" b="33333"/>
          <a:stretch/>
        </p:blipFill>
        <p:spPr>
          <a:xfrm>
            <a:off x="602153" y="3736428"/>
            <a:ext cx="8794096" cy="2668855"/>
          </a:xfrm>
          <a:prstGeom prst="rect">
            <a:avLst/>
          </a:prstGeom>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LeftStep">
      <a:dk1>
        <a:srgbClr val="000000"/>
      </a:dk1>
      <a:lt1>
        <a:srgbClr val="FFFFFF"/>
      </a:lt1>
      <a:dk2>
        <a:srgbClr val="412B24"/>
      </a:dk2>
      <a:lt2>
        <a:srgbClr val="E8E2E8"/>
      </a:lt2>
      <a:accent1>
        <a:srgbClr val="47B549"/>
      </a:accent1>
      <a:accent2>
        <a:srgbClr val="6BB13B"/>
      </a:accent2>
      <a:accent3>
        <a:srgbClr val="97A942"/>
      </a:accent3>
      <a:accent4>
        <a:srgbClr val="B1953B"/>
      </a:accent4>
      <a:accent5>
        <a:srgbClr val="C3764D"/>
      </a:accent5>
      <a:accent6>
        <a:srgbClr val="B13B43"/>
      </a:accent6>
      <a:hlink>
        <a:srgbClr val="AD753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1584</Words>
  <Application>Microsoft Office PowerPoint</Application>
  <PresentationFormat>Widescreen</PresentationFormat>
  <Paragraphs>143</Paragraphs>
  <Slides>23</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Gill Sans</vt:lpstr>
      <vt:lpstr>Abril Fatface</vt:lpstr>
      <vt:lpstr>Century Gothic</vt:lpstr>
      <vt:lpstr>Noto Sans Symbols</vt:lpstr>
      <vt:lpstr>Times New Roman</vt:lpstr>
      <vt:lpstr>Wingdings</vt:lpstr>
      <vt:lpstr>Ion</vt:lpstr>
      <vt:lpstr>Ion</vt:lpstr>
      <vt:lpstr>BrushVTI</vt:lpstr>
      <vt:lpstr>COMP47250: Team Software Project</vt:lpstr>
      <vt:lpstr>Team Rocket  </vt:lpstr>
      <vt:lpstr>PowerPoint Presentation</vt:lpstr>
      <vt:lpstr>AIM  Creation of a Web-based Chatbot Application and Map Visualizer.</vt:lpstr>
      <vt:lpstr>Project Plan</vt:lpstr>
      <vt:lpstr>Roles</vt:lpstr>
      <vt:lpstr>Architecture</vt:lpstr>
      <vt:lpstr>DATA PLAN</vt:lpstr>
      <vt:lpstr>GitHub</vt:lpstr>
      <vt:lpstr>Team Management </vt:lpstr>
      <vt:lpstr>Progress So Far..</vt:lpstr>
      <vt:lpstr>PowerPoint Presentation</vt:lpstr>
      <vt:lpstr>PowerPoint Presentation</vt:lpstr>
      <vt:lpstr>PowerPoint Presentation</vt:lpstr>
      <vt:lpstr>PowerPoint Presentation</vt:lpstr>
      <vt:lpstr>Dataframe1: It consists of the country’s population data (pertaining to each county) , confirmed cases of COVID-19 till date and Cases by population data.</vt:lpstr>
      <vt:lpstr>PowerPoint Presentation</vt:lpstr>
      <vt:lpstr>PowerPoint Presentation</vt:lpstr>
      <vt:lpstr>Ireland Covid-cases over the period of time</vt:lpstr>
      <vt:lpstr>The previous slide’s Data would be used for Trend Visualizations as much mentioned before.</vt:lpstr>
      <vt:lpstr>This is the summarized data which provides us with 6 counts: New Confirmed, New Deaths, New Recovered, Total Confirmed, Total Deaths, Total Recovered for all countries on the date of visit.</vt:lpstr>
      <vt:lpstr>When we hover over a country, we’d be provided with the statistics for that country. Also, the intensity of the colour used increases as the count of Total Confirmed cases increase. We can see, USA has been assigned the darkest shade possible in the range. You can see the colour shade used on the top-right most side of the picture.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COMP47250: Team Software Project</dc:title>
  <dc:creator>Aditya Krishnan</dc:creator>
  <cp:lastModifiedBy>Aditya Krishnan</cp:lastModifiedBy>
  <cp:revision>2</cp:revision>
  <dcterms:created xsi:type="dcterms:W3CDTF">2020-07-20T17:15:26Z</dcterms:created>
  <dcterms:modified xsi:type="dcterms:W3CDTF">2020-07-20T17:54:43Z</dcterms:modified>
</cp:coreProperties>
</file>